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69"/>
  </p:notesMasterIdLst>
  <p:sldIdLst>
    <p:sldId id="256" r:id="rId5"/>
    <p:sldId id="342" r:id="rId6"/>
    <p:sldId id="337" r:id="rId7"/>
    <p:sldId id="340" r:id="rId8"/>
    <p:sldId id="341" r:id="rId9"/>
    <p:sldId id="338" r:id="rId10"/>
    <p:sldId id="339" r:id="rId11"/>
    <p:sldId id="343" r:id="rId12"/>
    <p:sldId id="344" r:id="rId13"/>
    <p:sldId id="345" r:id="rId14"/>
    <p:sldId id="346" r:id="rId15"/>
    <p:sldId id="273" r:id="rId16"/>
    <p:sldId id="279" r:id="rId17"/>
    <p:sldId id="280" r:id="rId18"/>
    <p:sldId id="287" r:id="rId19"/>
    <p:sldId id="288" r:id="rId20"/>
    <p:sldId id="289" r:id="rId21"/>
    <p:sldId id="290" r:id="rId22"/>
    <p:sldId id="292" r:id="rId23"/>
    <p:sldId id="291" r:id="rId24"/>
    <p:sldId id="293" r:id="rId25"/>
    <p:sldId id="294" r:id="rId26"/>
    <p:sldId id="264" r:id="rId27"/>
    <p:sldId id="283" r:id="rId28"/>
    <p:sldId id="295" r:id="rId29"/>
    <p:sldId id="327" r:id="rId30"/>
    <p:sldId id="322" r:id="rId31"/>
    <p:sldId id="325" r:id="rId32"/>
    <p:sldId id="326" r:id="rId33"/>
    <p:sldId id="267" r:id="rId34"/>
    <p:sldId id="300" r:id="rId35"/>
    <p:sldId id="276" r:id="rId36"/>
    <p:sldId id="277" r:id="rId37"/>
    <p:sldId id="278" r:id="rId38"/>
    <p:sldId id="313" r:id="rId39"/>
    <p:sldId id="314" r:id="rId40"/>
    <p:sldId id="268" r:id="rId41"/>
    <p:sldId id="315" r:id="rId42"/>
    <p:sldId id="317" r:id="rId43"/>
    <p:sldId id="257" r:id="rId44"/>
    <p:sldId id="270" r:id="rId45"/>
    <p:sldId id="269" r:id="rId46"/>
    <p:sldId id="259" r:id="rId47"/>
    <p:sldId id="260" r:id="rId48"/>
    <p:sldId id="258" r:id="rId49"/>
    <p:sldId id="261" r:id="rId50"/>
    <p:sldId id="262" r:id="rId51"/>
    <p:sldId id="304" r:id="rId52"/>
    <p:sldId id="323" r:id="rId53"/>
    <p:sldId id="271" r:id="rId54"/>
    <p:sldId id="306" r:id="rId55"/>
    <p:sldId id="347" r:id="rId56"/>
    <p:sldId id="301" r:id="rId57"/>
    <p:sldId id="318" r:id="rId58"/>
    <p:sldId id="319" r:id="rId59"/>
    <p:sldId id="320" r:id="rId60"/>
    <p:sldId id="307" r:id="rId61"/>
    <p:sldId id="308" r:id="rId62"/>
    <p:sldId id="309" r:id="rId63"/>
    <p:sldId id="310" r:id="rId64"/>
    <p:sldId id="311" r:id="rId65"/>
    <p:sldId id="312" r:id="rId66"/>
    <p:sldId id="266" r:id="rId67"/>
    <p:sldId id="265" r:id="rId68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Source Sans Pro Light" charset="0"/>
        <a:ea typeface="ヒラギノ角ゴ ProN W3" charset="0"/>
        <a:cs typeface="ヒラギノ角ゴ ProN W3" charset="0"/>
        <a:sym typeface="Source Sans Pro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Source Sans Pro Light" charset="0"/>
        <a:ea typeface="ヒラギノ角ゴ ProN W3" charset="0"/>
        <a:cs typeface="ヒラギノ角ゴ ProN W3" charset="0"/>
        <a:sym typeface="Source Sans Pro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Source Sans Pro Light" charset="0"/>
        <a:ea typeface="ヒラギノ角ゴ ProN W3" charset="0"/>
        <a:cs typeface="ヒラギノ角ゴ ProN W3" charset="0"/>
        <a:sym typeface="Source Sans Pro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Source Sans Pro Light" charset="0"/>
        <a:ea typeface="ヒラギノ角ゴ ProN W3" charset="0"/>
        <a:cs typeface="ヒラギノ角ゴ ProN W3" charset="0"/>
        <a:sym typeface="Source Sans Pro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FFFFFF"/>
        </a:solidFill>
        <a:latin typeface="Source Sans Pro Light" charset="0"/>
        <a:ea typeface="ヒラギノ角ゴ ProN W3" charset="0"/>
        <a:cs typeface="ヒラギノ角ゴ ProN W3" charset="0"/>
        <a:sym typeface="Source Sans Pro Light" charset="0"/>
      </a:defRPr>
    </a:lvl5pPr>
    <a:lvl6pPr marL="2286000" algn="l" defTabSz="457200" rtl="0" eaLnBrk="1" latinLnBrk="0" hangingPunct="1">
      <a:defRPr sz="4200" kern="1200">
        <a:solidFill>
          <a:srgbClr val="FFFFFF"/>
        </a:solidFill>
        <a:latin typeface="Source Sans Pro Light" charset="0"/>
        <a:ea typeface="ヒラギノ角ゴ ProN W3" charset="0"/>
        <a:cs typeface="ヒラギノ角ゴ ProN W3" charset="0"/>
        <a:sym typeface="Source Sans Pro Light" charset="0"/>
      </a:defRPr>
    </a:lvl6pPr>
    <a:lvl7pPr marL="2743200" algn="l" defTabSz="457200" rtl="0" eaLnBrk="1" latinLnBrk="0" hangingPunct="1">
      <a:defRPr sz="4200" kern="1200">
        <a:solidFill>
          <a:srgbClr val="FFFFFF"/>
        </a:solidFill>
        <a:latin typeface="Source Sans Pro Light" charset="0"/>
        <a:ea typeface="ヒラギノ角ゴ ProN W3" charset="0"/>
        <a:cs typeface="ヒラギノ角ゴ ProN W3" charset="0"/>
        <a:sym typeface="Source Sans Pro Light" charset="0"/>
      </a:defRPr>
    </a:lvl7pPr>
    <a:lvl8pPr marL="3200400" algn="l" defTabSz="457200" rtl="0" eaLnBrk="1" latinLnBrk="0" hangingPunct="1">
      <a:defRPr sz="4200" kern="1200">
        <a:solidFill>
          <a:srgbClr val="FFFFFF"/>
        </a:solidFill>
        <a:latin typeface="Source Sans Pro Light" charset="0"/>
        <a:ea typeface="ヒラギノ角ゴ ProN W3" charset="0"/>
        <a:cs typeface="ヒラギノ角ゴ ProN W3" charset="0"/>
        <a:sym typeface="Source Sans Pro Light" charset="0"/>
      </a:defRPr>
    </a:lvl8pPr>
    <a:lvl9pPr marL="3657600" algn="l" defTabSz="457200" rtl="0" eaLnBrk="1" latinLnBrk="0" hangingPunct="1">
      <a:defRPr sz="4200" kern="1200">
        <a:solidFill>
          <a:srgbClr val="FFFFFF"/>
        </a:solidFill>
        <a:latin typeface="Source Sans Pro Light" charset="0"/>
        <a:ea typeface="ヒラギノ角ゴ ProN W3" charset="0"/>
        <a:cs typeface="ヒラギノ角ゴ ProN W3" charset="0"/>
        <a:sym typeface="Source Sans Pro Light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08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0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008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Source Sans Pro Light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Source Sans Pro Light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Source Sans Pro Light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Source Sans Pro Light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Source Sans Pro Light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Hello, my name is Ross Girshick.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Today, I will be presenting a new approach to object detection based on bottom-up region proposals and multi-layer convolutional networks.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More recently, 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Krizhevsky, Sutskever and Hinton showed that an efficient GPU implementation of a particular deep CNN architecture gave breakthrough results on the ImageNet classification challenge.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CNNs have also been used for object detection since the mid 1990s.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However, none of these approaches outperforms HOG-based detection methods on PASCAL-like datasets.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Motivated by Krizhevsky et al., we set out to see if we could break through the PASCAL plateau using feature learning.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Here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a schematic of the system that we came up with.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Compared to previous state-of-the-art methods, R-CNN is relatively simple and does not rely on an ensemble of classifiers.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Let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see how it works at test time.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step 1, R-CNN takes an input image and extracts bottom-up region proposals.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this work, we use selective search configured to return about two thousands proposals per image.</a:t>
            </a:r>
          </a:p>
          <a:p>
            <a:pPr eaLnBrk="1" hangingPunct="1">
              <a:defRPr/>
            </a:pPr>
            <a:endParaRPr lang="en-US" sz="2200" smtClean="0">
              <a:latin typeface="Lucida Grande" charset="0"/>
              <a:cs typeface="Lucida Grande" charset="0"/>
              <a:sym typeface="Lucida Grande" charset="0"/>
            </a:endParaRP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Region proposal generation is an active area of research. 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Some examples at this CVPR include 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BING, which focuses on fast proposals 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and MCG, which focuses on high-quality segmentation.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step 2, each region proposal is converted into a feature vector by running it through a CNN.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To do this, we start with the original proposal...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...and dilate its bounding box.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This expanded window allows the network to see edges that are close to the proposal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boundary, as well capture a small amount of context.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Then, we crop out the region of interest...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...and scale it to a fixed size square so that it can be input into the CNN.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We then forward propagate it through the network to produce a feature vector from the 7th layer, which we call fc7.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To place our method in context,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 want to start with a brief history of object detection on the PASCAL dataset.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This chart shows the mean average precision of the methods that won the detection challenge from 2007 until its final year in 2012.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step 3, we classify the region using a linear classifier on the four-thousand dimensional fc7 feature vectors.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We have one classifier per class that was trained to discriminate between well-localized instances of that class and poorly-localized instances.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Finally, we refine the original object proposals with a simple regression step.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We use a linear regressor on the CNN features to predict a new bounding box relative to the proposal.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This regression step improves localization and allows non-maximum suppression to be more effective.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Now, let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look at results on PASCAL in more detail.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First, here are reference systems including the most recently published top-performing methods.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Here are our results using R-CNN.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R-CNN improves over the previous state-of-the-art by more than 30% relative and is the most dramatic improvement in object detection performance since the early years of the PASCAL challenge.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Let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go back to the bicycle false positives and take a closer look at one these errors...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...and now magnify the area around the false positive.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On closer inspection, the detector fired on a poster on the wall that actually contains an unannotated illustration of a bicycle!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Here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a clearer image of the poster.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While definitely a bicycle, this is a very challenging instance to detect.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We can look at these errors through a more quantitative lens.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Here we show the distribution of false positive types, where each false positive is classified as a localization error, confusion with a similar category, confusion with a dissimilar class, or a firing on the background.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For vehicle and furniture classes, the localization errors dominiate.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For animals there is still significant confusion between animal categories.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Now let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talk about how R-CNN is trained.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Unlike image classification, detection training data is relatively scarce.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One key insight in this work is that when the target task has too little training data, we can use supervised pre-training on a data-rich auxiliary task and transfer the learned representation to detection.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As you can see, performance increased rapidly from 2007 through 2011.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We become interested in ConvNets because of a well-known empirical result on the ImageNet Large Scale Visual Recognition Challenge.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Unlike PASCAL detection, this is an image classification task.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It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also much larger scale, with 1000 categories and 1.2 million training labels.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80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The winner of the 2012 ImageNet classification challenge was the SuperVision group from the University of Toronto.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They showed that a large convolutional network could be trained with an efficient GPU implementation.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The result was a breakthrough in ImageNet classification, dropping the top-5 error rate from 26% to 15%.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At the time of the workshop, there were was a spirited debate about whether this result would generalize to other datasets and other tasks---in particular people were curious about detection in PASCAL.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the first step of R-CNN training, we train a SuperVision CNN for 1000-way ImageNet classification.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the second step, we transfer the learned representation to the target task and dataset.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To do this we 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“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fine-tune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”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the network, which simply means that we continue running stochastic gradient descent, but with a couple modifications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- first, we replace the 1000-way softmax with an 21-way softmax for PASCAL (or 201 for ImageNet)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- second, and we train using region proposals from the target dataset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For CNN training, fine-tuning, and feature extraction we use the Caffe CNN library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60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the last step, we train detection SVMs.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To do this, we use the fine-tuned network to compute fc7 features for all object proposals.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We then label these proposals and train 20 one-vs-rest linear SVMs.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It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also possible to skip this step and use the CNN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softmax classifier directly, however performance drops.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With some adjustments, we expect to be able to remove this last training step with no loss in performance.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order to gain insight and direct future research, it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important to understand what the network learned.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Rather than thinking about it as a blackbox, we can probe the net to gain some intuition.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01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One simple method is to visualize the image regions--or 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“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stimuli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”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--that cause a particular unit in the network to fire.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Let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look at units in the pool5 feature map as an example.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Each feature in pool5 comes from one of 256 feature channels and has an (x,y) spatial position and a receptive field in the input image.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the following 5 visualizations, we show the top activations for 5 different features.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However, it reached a plateau and there was no improvement from 2011 to 2012.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Meanwhile, the winning systems were becoming complex ensembles.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Receptive fields are shown as white rectangles.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As one might expect, there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a feature that fires on cat faces.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62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There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also a human-face feature.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83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However, there are more abstract features.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Such as this one, which fires on green leafy patterns.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This one, which fires on specular highlights.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240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And this one, which responds to text.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To conclude, R-CNN is a new object detection system that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- performs dramatically better on PASCAL than any previous approach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- R-CNN also outperforms other CNN-based methods on ImageNet detection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- Detection speed, while not fast, is a manageable 11s / image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- However, it scales very well with the number of object categories: detecting 200 object categories takes only 30ms longer than detecting 20!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- Finally, R-CNN is comparatively simple and completely open source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445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Before concluding, I also want to mention that because R-CNN operates directly on regions, it is easy to extend it to the task of semantic segmentation.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a pilot experiment, we applied R-CNN to both the full region window and the region foreground mask.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49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Our results are comparable to the state-of-the-art second-order pooling method from Carreira et al., but much faster to train.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our upcoming work at ECCV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14, Hariharan et al. improve this result to 50.5%, while also unifying the tasks of detection and segmentation.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fact, if the internet is currently working, you can download code and models right now.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414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We can 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If we look at false positive errors in general, we observe that even with bounding-box regression localization errors still dominate.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the year following the final challenge, the best methods still remained at the plateau.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One notable commonality between these approaches is that they all use low-level image features like SIFT, HOG, and LBP.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In this talk, I will present R-CNN: Regions with Convolutional Neural Network features.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R-CNN uses features learned by a large convolutional network together with bottom-up region proposals.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It dramatically outperforms all previous approaches on PASCAL VOC and ImageNet detection.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R-CNN builds on a long line of research into feature learning with convolutional networks.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Many of the basic ideas were already present in Fukushima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s neocognitron.</a:t>
            </a:r>
          </a:p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The neocognitron, however, lacked a supervised training algorithm.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Building on the neocognitron, Rumelhart, Hinton, and Williams trained a network to discriminate between the characters 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“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T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”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and 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“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C</a:t>
            </a:r>
            <a:r>
              <a:rPr lang="ja-JP" altLang="en-US" sz="2200" smtClean="0">
                <a:latin typeface="Arial"/>
                <a:cs typeface="Lucida Grande" charset="0"/>
                <a:sym typeface="Lucida Grande" charset="0"/>
              </a:rPr>
              <a:t>”</a:t>
            </a: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 using supervised error back-propagation.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2200" smtClean="0">
                <a:latin typeface="Lucida Grande" charset="0"/>
                <a:cs typeface="Lucida Grande" charset="0"/>
                <a:sym typeface="Lucida Grande" charset="0"/>
              </a:rPr>
              <a:t>LeCun et al. showed the effectiveness of deeper networks trained with backprop in application to reading handwritten digits and understanding documents.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56690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86591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1638300"/>
            <a:ext cx="2616200" cy="452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1638300"/>
            <a:ext cx="7696200" cy="452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61100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17924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4145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716814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7712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6326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76845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676447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7693522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98862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Source Sans Pro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651963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7038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54000"/>
            <a:ext cx="2925762" cy="845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54000"/>
            <a:ext cx="8624888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88612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56750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3753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2051095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10927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84862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5188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722085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501568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741716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LM Sans 10 Regular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144450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03017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254000"/>
            <a:ext cx="2925762" cy="845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54000"/>
            <a:ext cx="8624888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36356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24470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72709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2908217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5779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01408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73754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5029200"/>
            <a:ext cx="5156200" cy="1130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88426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990932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4531836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Source Sans Pro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453165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13893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75880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90581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0352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762731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3574400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Source Sans Pro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54410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ource Sans Pro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ource Sans Pro Light" charset="0"/>
              </a:rPr>
              <a:t>Click to edit Master text styles</a:t>
            </a:r>
          </a:p>
          <a:p>
            <a:pPr lvl="1"/>
            <a:r>
              <a:rPr lang="en-US">
                <a:sym typeface="Source Sans Pro Light" charset="0"/>
              </a:rPr>
              <a:t>Second level</a:t>
            </a:r>
          </a:p>
          <a:p>
            <a:pPr lvl="2"/>
            <a:r>
              <a:rPr lang="en-US">
                <a:sym typeface="Source Sans Pro Light" charset="0"/>
              </a:rPr>
              <a:t>Third level</a:t>
            </a:r>
          </a:p>
          <a:p>
            <a:pPr lvl="3"/>
            <a:r>
              <a:rPr lang="en-US">
                <a:sym typeface="Source Sans Pro Light" charset="0"/>
              </a:rPr>
              <a:t>Fourth level</a:t>
            </a:r>
          </a:p>
          <a:p>
            <a:pPr lvl="4"/>
            <a:r>
              <a:rPr lang="en-US">
                <a:sym typeface="Source Sans Pro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+mj-lt"/>
          <a:ea typeface="+mj-ea"/>
          <a:cs typeface="+mj-cs"/>
          <a:sym typeface="Source Sans Pro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8000"/>
          </a:solidFill>
          <a:latin typeface="+mn-lt"/>
          <a:ea typeface="+mn-ea"/>
          <a:cs typeface="+mn-cs"/>
          <a:sym typeface="Source Sans Pro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8000"/>
          </a:solidFill>
          <a:latin typeface="+mn-lt"/>
          <a:ea typeface="+mn-ea"/>
          <a:cs typeface="+mn-cs"/>
          <a:sym typeface="Source Sans Pro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8000"/>
          </a:solidFill>
          <a:latin typeface="+mn-lt"/>
          <a:ea typeface="+mn-ea"/>
          <a:cs typeface="+mn-cs"/>
          <a:sym typeface="Source Sans Pro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8000"/>
          </a:solidFill>
          <a:latin typeface="+mn-lt"/>
          <a:ea typeface="+mn-ea"/>
          <a:cs typeface="+mn-cs"/>
          <a:sym typeface="Source Sans Pro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8000"/>
          </a:solidFill>
          <a:latin typeface="+mn-lt"/>
          <a:ea typeface="+mn-ea"/>
          <a:cs typeface="+mn-cs"/>
          <a:sym typeface="Source Sans Pro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FF8000"/>
          </a:solidFill>
          <a:latin typeface="+mn-lt"/>
          <a:ea typeface="+mn-ea"/>
          <a:cs typeface="+mn-cs"/>
          <a:sym typeface="Source Sans Pro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FF8000"/>
          </a:solidFill>
          <a:latin typeface="+mn-lt"/>
          <a:ea typeface="+mn-ea"/>
          <a:cs typeface="+mn-cs"/>
          <a:sym typeface="Source Sans Pro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FF8000"/>
          </a:solidFill>
          <a:latin typeface="+mn-lt"/>
          <a:ea typeface="+mn-ea"/>
          <a:cs typeface="+mn-cs"/>
          <a:sym typeface="Source Sans Pro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FF8000"/>
          </a:solidFill>
          <a:latin typeface="+mn-lt"/>
          <a:ea typeface="+mn-ea"/>
          <a:cs typeface="+mn-cs"/>
          <a:sym typeface="Source Sans Pro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ource Sans Pro" charset="0"/>
              </a:rPr>
              <a:t>Click to edit Master title style</a:t>
            </a:r>
          </a:p>
        </p:txBody>
      </p:sp>
      <p:sp>
        <p:nvSpPr>
          <p:cNvPr id="2051" name="Line 2"/>
          <p:cNvSpPr>
            <a:spLocks noChangeShapeType="1"/>
          </p:cNvSpPr>
          <p:nvPr/>
        </p:nvSpPr>
        <p:spPr bwMode="auto">
          <a:xfrm rot="10800000" flipH="1">
            <a:off x="1957388" y="1281113"/>
            <a:ext cx="9083675" cy="1587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+mj-lt"/>
          <a:ea typeface="+mj-ea"/>
          <a:cs typeface="+mj-cs"/>
          <a:sym typeface="Source Sans Pro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1"/>
          <p:cNvSpPr>
            <a:spLocks noChangeShapeType="1"/>
          </p:cNvSpPr>
          <p:nvPr/>
        </p:nvSpPr>
        <p:spPr bwMode="auto">
          <a:xfrm>
            <a:off x="1955800" y="1282700"/>
            <a:ext cx="90805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254000"/>
            <a:ext cx="104648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Source Sans Pro" charset="0"/>
              </a:rPr>
              <a:t>Click to edit Master title style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E"/>
          </a:solidFill>
          <a:latin typeface="+mj-lt"/>
          <a:ea typeface="+mj-ea"/>
          <a:cs typeface="+mj-cs"/>
          <a:sym typeface="Source Sans Pro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E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E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E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E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600">
          <a:solidFill>
            <a:srgbClr val="6666FE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600">
          <a:solidFill>
            <a:srgbClr val="6666FE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600">
          <a:solidFill>
            <a:srgbClr val="6666FE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600">
          <a:solidFill>
            <a:srgbClr val="6666FE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9pPr>
    </p:titleStyle>
    <p:bodyStyle>
      <a:lvl1pPr marL="811213" indent="-493713" algn="l" rtl="0" eaLnBrk="0" fontAlgn="base" hangingPunct="0">
        <a:spcBef>
          <a:spcPts val="3800"/>
        </a:spcBef>
        <a:spcAft>
          <a:spcPct val="0"/>
        </a:spcAft>
        <a:buClr>
          <a:srgbClr val="FEFEFE"/>
        </a:buClr>
        <a:buSzPct val="171000"/>
        <a:buFont typeface="LM Sans 10 Regular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M Sans 10 Regular" charset="0"/>
        </a:defRPr>
      </a:lvl1pPr>
      <a:lvl2pPr marL="1255713" indent="-493713" algn="l" rtl="0" eaLnBrk="0" fontAlgn="base" hangingPunct="0">
        <a:spcBef>
          <a:spcPts val="3800"/>
        </a:spcBef>
        <a:spcAft>
          <a:spcPct val="0"/>
        </a:spcAft>
        <a:buClr>
          <a:srgbClr val="FEFEFE"/>
        </a:buClr>
        <a:buSzPct val="171000"/>
        <a:buFont typeface="LM Sans 10 Regular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M Sans 10 Regular" charset="0"/>
        </a:defRPr>
      </a:lvl2pPr>
      <a:lvl3pPr marL="1700213" indent="-493713" algn="l" rtl="0" eaLnBrk="0" fontAlgn="base" hangingPunct="0">
        <a:spcBef>
          <a:spcPts val="3800"/>
        </a:spcBef>
        <a:spcAft>
          <a:spcPct val="0"/>
        </a:spcAft>
        <a:buClr>
          <a:srgbClr val="FEFEFE"/>
        </a:buClr>
        <a:buSzPct val="171000"/>
        <a:buFont typeface="LM Sans 10 Regular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M Sans 10 Regular" charset="0"/>
        </a:defRPr>
      </a:lvl3pPr>
      <a:lvl4pPr marL="2144713" indent="-493713" algn="l" rtl="0" eaLnBrk="0" fontAlgn="base" hangingPunct="0">
        <a:spcBef>
          <a:spcPts val="3800"/>
        </a:spcBef>
        <a:spcAft>
          <a:spcPct val="0"/>
        </a:spcAft>
        <a:buClr>
          <a:srgbClr val="FEFEFE"/>
        </a:buClr>
        <a:buSzPct val="171000"/>
        <a:buFont typeface="LM Sans 10 Regular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M Sans 10 Regular" charset="0"/>
        </a:defRPr>
      </a:lvl4pPr>
      <a:lvl5pPr marL="2589213" indent="-493713" algn="l" rtl="0" eaLnBrk="0" fontAlgn="base" hangingPunct="0">
        <a:spcBef>
          <a:spcPts val="3800"/>
        </a:spcBef>
        <a:spcAft>
          <a:spcPct val="0"/>
        </a:spcAft>
        <a:buClr>
          <a:srgbClr val="FEFEFE"/>
        </a:buClr>
        <a:buSzPct val="171000"/>
        <a:buFont typeface="LM Sans 10 Regular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M Sans 10 Regular" charset="0"/>
        </a:defRPr>
      </a:lvl5pPr>
      <a:lvl6pPr marL="3046413" indent="-493713" algn="l" rtl="0" fontAlgn="base">
        <a:spcBef>
          <a:spcPts val="3800"/>
        </a:spcBef>
        <a:spcAft>
          <a:spcPct val="0"/>
        </a:spcAft>
        <a:buClr>
          <a:srgbClr val="FEFEFE"/>
        </a:buClr>
        <a:buSzPct val="171000"/>
        <a:buFont typeface="LM Sans 10 Regular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M Sans 10 Regular" charset="0"/>
        </a:defRPr>
      </a:lvl6pPr>
      <a:lvl7pPr marL="3503613" indent="-493713" algn="l" rtl="0" fontAlgn="base">
        <a:spcBef>
          <a:spcPts val="3800"/>
        </a:spcBef>
        <a:spcAft>
          <a:spcPct val="0"/>
        </a:spcAft>
        <a:buClr>
          <a:srgbClr val="FEFEFE"/>
        </a:buClr>
        <a:buSzPct val="171000"/>
        <a:buFont typeface="LM Sans 10 Regular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M Sans 10 Regular" charset="0"/>
        </a:defRPr>
      </a:lvl7pPr>
      <a:lvl8pPr marL="3960813" indent="-493713" algn="l" rtl="0" fontAlgn="base">
        <a:spcBef>
          <a:spcPts val="3800"/>
        </a:spcBef>
        <a:spcAft>
          <a:spcPct val="0"/>
        </a:spcAft>
        <a:buClr>
          <a:srgbClr val="FEFEFE"/>
        </a:buClr>
        <a:buSzPct val="171000"/>
        <a:buFont typeface="LM Sans 10 Regular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M Sans 10 Regular" charset="0"/>
        </a:defRPr>
      </a:lvl8pPr>
      <a:lvl9pPr marL="4418013" indent="-493713" algn="l" rtl="0" fontAlgn="base">
        <a:spcBef>
          <a:spcPts val="3800"/>
        </a:spcBef>
        <a:spcAft>
          <a:spcPct val="0"/>
        </a:spcAft>
        <a:buClr>
          <a:srgbClr val="FEFEFE"/>
        </a:buClr>
        <a:buSzPct val="171000"/>
        <a:buFont typeface="LM Sans 10 Regular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LM Sans 10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+mj-lt"/>
          <a:ea typeface="+mj-ea"/>
          <a:cs typeface="+mj-cs"/>
          <a:sym typeface="Source Sans Pro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600">
          <a:solidFill>
            <a:srgbClr val="6666FF"/>
          </a:solidFill>
          <a:latin typeface="Source Sans Pro" charset="0"/>
          <a:ea typeface="ヒラギノ角ゴ ProN W3" charset="0"/>
          <a:cs typeface="ヒラギノ角ゴ ProN W3" charset="0"/>
          <a:sym typeface="Source Sans Pro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Source Sans Pro Light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Source Sans Pro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://bit.ly/rcnn-cvpr14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5.png"/><Relationship Id="rId3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52400" y="5588000"/>
            <a:ext cx="12700000" cy="774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3800" smtClean="0">
                <a:solidFill>
                  <a:srgbClr val="FAA713"/>
                </a:solidFill>
              </a:rPr>
              <a:t>Ross Girshick, Jeff Donahue, Trevor Darrell, Jitendra Malik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800" smtClean="0"/>
              <a:t>Rich Feature Hierarchies for Accurate Object Detection and Semantic Segmentation</a:t>
            </a:r>
          </a:p>
        </p:txBody>
      </p: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105400" y="6400800"/>
            <a:ext cx="2779713" cy="484188"/>
            <a:chOff x="0" y="0"/>
            <a:chExt cx="1751" cy="305"/>
          </a:xfrm>
        </p:grpSpPr>
        <p:pic>
          <p:nvPicPr>
            <p:cNvPr id="614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" y="16"/>
              <a:ext cx="936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9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Feature learning with CNNs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35100"/>
            <a:ext cx="29845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3"/>
          <p:cNvSpPr>
            <a:spLocks/>
          </p:cNvSpPr>
          <p:nvPr/>
        </p:nvSpPr>
        <p:spPr bwMode="auto">
          <a:xfrm>
            <a:off x="5207000" y="1670050"/>
            <a:ext cx="371951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Fukushima 1980 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Neocognitron</a:t>
            </a:r>
          </a:p>
        </p:txBody>
      </p:sp>
      <p:grpSp>
        <p:nvGrpSpPr>
          <p:cNvPr id="23556" name="Group 6"/>
          <p:cNvGrpSpPr>
            <a:grpSpLocks/>
          </p:cNvGrpSpPr>
          <p:nvPr/>
        </p:nvGrpSpPr>
        <p:grpSpPr bwMode="auto">
          <a:xfrm rot="5400000">
            <a:off x="1883569" y="2691607"/>
            <a:ext cx="1423987" cy="3124200"/>
            <a:chOff x="0" y="0"/>
            <a:chExt cx="896" cy="1968"/>
          </a:xfrm>
        </p:grpSpPr>
        <p:sp>
          <p:nvSpPr>
            <p:cNvPr id="23562" name="Rectangle 4"/>
            <p:cNvSpPr>
              <a:spLocks/>
            </p:cNvSpPr>
            <p:nvPr/>
          </p:nvSpPr>
          <p:spPr bwMode="auto">
            <a:xfrm>
              <a:off x="16" y="28"/>
              <a:ext cx="846" cy="19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356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96" cy="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557" name="Rectangle 7"/>
          <p:cNvSpPr>
            <a:spLocks/>
          </p:cNvSpPr>
          <p:nvPr/>
        </p:nvSpPr>
        <p:spPr bwMode="auto">
          <a:xfrm>
            <a:off x="5207000" y="5213350"/>
            <a:ext cx="63246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LeCun et al. 1989-1998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Handwritten digit reading / OCR</a:t>
            </a:r>
          </a:p>
        </p:txBody>
      </p:sp>
      <p:sp>
        <p:nvSpPr>
          <p:cNvPr id="23558" name="Rectangle 8"/>
          <p:cNvSpPr>
            <a:spLocks/>
          </p:cNvSpPr>
          <p:nvPr/>
        </p:nvSpPr>
        <p:spPr bwMode="auto">
          <a:xfrm>
            <a:off x="5207000" y="3562350"/>
            <a:ext cx="77978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Rumelhart, Hinton, Williams 1986</a:t>
            </a:r>
          </a:p>
          <a:p>
            <a:pPr algn="l"/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T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 versus 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C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 problem</a:t>
            </a:r>
            <a:endParaRPr lang="en-US" sz="3800">
              <a:solidFill>
                <a:srgbClr val="FF8000"/>
              </a:solidFill>
              <a:cs typeface="Source Sans Pro Light" charset="0"/>
            </a:endParaRPr>
          </a:p>
        </p:txBody>
      </p:sp>
      <p:grpSp>
        <p:nvGrpSpPr>
          <p:cNvPr id="23559" name="Group 11"/>
          <p:cNvGrpSpPr>
            <a:grpSpLocks/>
          </p:cNvGrpSpPr>
          <p:nvPr/>
        </p:nvGrpSpPr>
        <p:grpSpPr bwMode="auto">
          <a:xfrm>
            <a:off x="558800" y="5230813"/>
            <a:ext cx="4089400" cy="1335087"/>
            <a:chOff x="0" y="0"/>
            <a:chExt cx="2576" cy="840"/>
          </a:xfrm>
        </p:grpSpPr>
        <p:sp>
          <p:nvSpPr>
            <p:cNvPr id="23560" name="Rectangle 9"/>
            <p:cNvSpPr>
              <a:spLocks/>
            </p:cNvSpPr>
            <p:nvPr/>
          </p:nvSpPr>
          <p:spPr bwMode="auto">
            <a:xfrm>
              <a:off x="42" y="0"/>
              <a:ext cx="2534" cy="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3561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71" cy="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Feature learning with CNNs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35100"/>
            <a:ext cx="29845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/>
          <p:cNvSpPr>
            <a:spLocks/>
          </p:cNvSpPr>
          <p:nvPr/>
        </p:nvSpPr>
        <p:spPr bwMode="auto">
          <a:xfrm>
            <a:off x="5207000" y="1670050"/>
            <a:ext cx="371951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Fukushima 1980 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Neocognitron</a:t>
            </a:r>
          </a:p>
        </p:txBody>
      </p:sp>
      <p:grpSp>
        <p:nvGrpSpPr>
          <p:cNvPr id="25604" name="Group 6"/>
          <p:cNvGrpSpPr>
            <a:grpSpLocks/>
          </p:cNvGrpSpPr>
          <p:nvPr/>
        </p:nvGrpSpPr>
        <p:grpSpPr bwMode="auto">
          <a:xfrm rot="5400000">
            <a:off x="1883569" y="2691607"/>
            <a:ext cx="1423987" cy="3124200"/>
            <a:chOff x="0" y="0"/>
            <a:chExt cx="896" cy="1968"/>
          </a:xfrm>
        </p:grpSpPr>
        <p:sp>
          <p:nvSpPr>
            <p:cNvPr id="25615" name="Rectangle 4"/>
            <p:cNvSpPr>
              <a:spLocks/>
            </p:cNvSpPr>
            <p:nvPr/>
          </p:nvSpPr>
          <p:spPr bwMode="auto">
            <a:xfrm>
              <a:off x="16" y="28"/>
              <a:ext cx="846" cy="19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561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96" cy="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5" name="Rectangle 7"/>
          <p:cNvSpPr>
            <a:spLocks/>
          </p:cNvSpPr>
          <p:nvPr/>
        </p:nvSpPr>
        <p:spPr bwMode="auto">
          <a:xfrm>
            <a:off x="5207000" y="3562350"/>
            <a:ext cx="77978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Rumelhart, Hinton, Williams 1986</a:t>
            </a:r>
          </a:p>
          <a:p>
            <a:pPr algn="l"/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T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 versus 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C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 problem</a:t>
            </a:r>
            <a:endParaRPr lang="en-US" sz="3800">
              <a:solidFill>
                <a:srgbClr val="FF8000"/>
              </a:solidFill>
              <a:cs typeface="Source Sans Pro Light" charset="0"/>
            </a:endParaRPr>
          </a:p>
        </p:txBody>
      </p:sp>
      <p:grpSp>
        <p:nvGrpSpPr>
          <p:cNvPr id="25606" name="Group 10"/>
          <p:cNvGrpSpPr>
            <a:grpSpLocks/>
          </p:cNvGrpSpPr>
          <p:nvPr/>
        </p:nvGrpSpPr>
        <p:grpSpPr bwMode="auto">
          <a:xfrm>
            <a:off x="142875" y="6958013"/>
            <a:ext cx="5245100" cy="1728787"/>
            <a:chOff x="0" y="0"/>
            <a:chExt cx="3304" cy="1089"/>
          </a:xfrm>
        </p:grpSpPr>
        <p:sp>
          <p:nvSpPr>
            <p:cNvPr id="25613" name="Rectangle 8"/>
            <p:cNvSpPr>
              <a:spLocks/>
            </p:cNvSpPr>
            <p:nvPr/>
          </p:nvSpPr>
          <p:spPr bwMode="auto">
            <a:xfrm>
              <a:off x="2" y="41"/>
              <a:ext cx="3287" cy="1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5614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04" cy="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07" name="Rectangle 11"/>
          <p:cNvSpPr>
            <a:spLocks/>
          </p:cNvSpPr>
          <p:nvPr/>
        </p:nvSpPr>
        <p:spPr bwMode="auto">
          <a:xfrm>
            <a:off x="2363788" y="6197600"/>
            <a:ext cx="4651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...</a:t>
            </a:r>
          </a:p>
        </p:txBody>
      </p:sp>
      <p:sp>
        <p:nvSpPr>
          <p:cNvPr id="25608" name="Rectangle 12"/>
          <p:cNvSpPr>
            <a:spLocks/>
          </p:cNvSpPr>
          <p:nvPr/>
        </p:nvSpPr>
        <p:spPr bwMode="auto">
          <a:xfrm>
            <a:off x="5384800" y="6864350"/>
            <a:ext cx="74422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Krizhevksy, Sutskever, </a:t>
            </a:r>
          </a:p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Hinton 2012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ImageNet classification breakthrough</a:t>
            </a:r>
          </a:p>
          <a:p>
            <a:pPr algn="l"/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SuperVision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 CNN</a:t>
            </a:r>
            <a:endParaRPr lang="en-US" sz="3800">
              <a:solidFill>
                <a:srgbClr val="FF8000"/>
              </a:solidFill>
              <a:cs typeface="Source Sans Pro Light" charset="0"/>
            </a:endParaRPr>
          </a:p>
        </p:txBody>
      </p:sp>
      <p:grpSp>
        <p:nvGrpSpPr>
          <p:cNvPr id="25609" name="Group 15"/>
          <p:cNvGrpSpPr>
            <a:grpSpLocks/>
          </p:cNvGrpSpPr>
          <p:nvPr/>
        </p:nvGrpSpPr>
        <p:grpSpPr bwMode="auto">
          <a:xfrm>
            <a:off x="558800" y="5230813"/>
            <a:ext cx="4089400" cy="1335087"/>
            <a:chOff x="0" y="0"/>
            <a:chExt cx="2576" cy="840"/>
          </a:xfrm>
        </p:grpSpPr>
        <p:sp>
          <p:nvSpPr>
            <p:cNvPr id="25611" name="Rectangle 13"/>
            <p:cNvSpPr>
              <a:spLocks/>
            </p:cNvSpPr>
            <p:nvPr/>
          </p:nvSpPr>
          <p:spPr bwMode="auto">
            <a:xfrm>
              <a:off x="42" y="0"/>
              <a:ext cx="2534" cy="8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5612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71" cy="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10" name="Rectangle 16"/>
          <p:cNvSpPr>
            <a:spLocks/>
          </p:cNvSpPr>
          <p:nvPr/>
        </p:nvSpPr>
        <p:spPr bwMode="auto">
          <a:xfrm>
            <a:off x="5207000" y="5213350"/>
            <a:ext cx="63246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LeCun et al. 1989-1998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Handwritten digit reading / OCR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CNNs for object detection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86125"/>
            <a:ext cx="227330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3"/>
          <p:cNvSpPr>
            <a:spLocks/>
          </p:cNvSpPr>
          <p:nvPr/>
        </p:nvSpPr>
        <p:spPr bwMode="auto">
          <a:xfrm>
            <a:off x="4902200" y="3276600"/>
            <a:ext cx="59705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LeCun, Huang, Bottou 2004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NORB dataset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4927600"/>
            <a:ext cx="285908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5"/>
          <p:cNvSpPr>
            <a:spLocks/>
          </p:cNvSpPr>
          <p:nvPr/>
        </p:nvSpPr>
        <p:spPr bwMode="auto">
          <a:xfrm>
            <a:off x="4900613" y="4864100"/>
            <a:ext cx="399415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Cireşan et al. 2013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Mitosis detection</a:t>
            </a: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6450013"/>
            <a:ext cx="24130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Rectangle 7"/>
          <p:cNvSpPr>
            <a:spLocks/>
          </p:cNvSpPr>
          <p:nvPr/>
        </p:nvSpPr>
        <p:spPr bwMode="auto">
          <a:xfrm>
            <a:off x="4902200" y="6451600"/>
            <a:ext cx="448786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Sermanet et al. 2013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Pedestrian detection</a:t>
            </a:r>
          </a:p>
        </p:txBody>
      </p:sp>
      <p:grpSp>
        <p:nvGrpSpPr>
          <p:cNvPr id="27656" name="Group 12"/>
          <p:cNvGrpSpPr>
            <a:grpSpLocks/>
          </p:cNvGrpSpPr>
          <p:nvPr/>
        </p:nvGrpSpPr>
        <p:grpSpPr bwMode="auto">
          <a:xfrm>
            <a:off x="1714500" y="1574800"/>
            <a:ext cx="2844800" cy="1422400"/>
            <a:chOff x="0" y="0"/>
            <a:chExt cx="1792" cy="896"/>
          </a:xfrm>
        </p:grpSpPr>
        <p:pic>
          <p:nvPicPr>
            <p:cNvPr id="2766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9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661" name="Group 11"/>
            <p:cNvGrpSpPr>
              <a:grpSpLocks/>
            </p:cNvGrpSpPr>
            <p:nvPr/>
          </p:nvGrpSpPr>
          <p:grpSpPr bwMode="auto">
            <a:xfrm>
              <a:off x="895" y="12"/>
              <a:ext cx="897" cy="875"/>
              <a:chOff x="0" y="0"/>
              <a:chExt cx="896" cy="875"/>
            </a:xfrm>
          </p:grpSpPr>
          <p:sp>
            <p:nvSpPr>
              <p:cNvPr id="27662" name="Rectangle 9"/>
              <p:cNvSpPr>
                <a:spLocks/>
              </p:cNvSpPr>
              <p:nvPr/>
            </p:nvSpPr>
            <p:spPr bwMode="auto">
              <a:xfrm>
                <a:off x="16" y="0"/>
                <a:ext cx="867" cy="8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27663" name="Picture 1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8"/>
                <a:ext cx="896" cy="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7657" name="Rectangle 13"/>
          <p:cNvSpPr>
            <a:spLocks/>
          </p:cNvSpPr>
          <p:nvPr/>
        </p:nvSpPr>
        <p:spPr bwMode="auto">
          <a:xfrm>
            <a:off x="4902200" y="1600200"/>
            <a:ext cx="658336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Vaillant, Monrocq, LeCun 1994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Multi-scale face detection</a:t>
            </a:r>
          </a:p>
        </p:txBody>
      </p:sp>
      <p:pic>
        <p:nvPicPr>
          <p:cNvPr id="2765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089900"/>
            <a:ext cx="43688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Rectangle 15"/>
          <p:cNvSpPr>
            <a:spLocks/>
          </p:cNvSpPr>
          <p:nvPr/>
        </p:nvSpPr>
        <p:spPr bwMode="auto">
          <a:xfrm>
            <a:off x="4902200" y="7924800"/>
            <a:ext cx="76215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Szegedy, Toshev, Erhan 2013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PASCAL detection (VOC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07 mAP 30.5%)</a:t>
            </a:r>
            <a:endParaRPr lang="en-US" sz="3800">
              <a:solidFill>
                <a:srgbClr val="FF8000"/>
              </a:solidFill>
              <a:cs typeface="Source Sans Pro Light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/>
          </p:cNvSpPr>
          <p:nvPr/>
        </p:nvSpPr>
        <p:spPr bwMode="auto">
          <a:xfrm>
            <a:off x="0" y="4114800"/>
            <a:ext cx="13004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Can we break through the PASCAL plateau</a:t>
            </a:r>
          </a:p>
          <a:p>
            <a:r>
              <a:rPr lang="en-US" sz="5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with feature learning?</a:t>
            </a: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1409700" y="685800"/>
            <a:ext cx="10414000" cy="1270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FF8000"/>
                </a:solidFill>
              </a:rPr>
              <a:t>R-CNN:</a:t>
            </a:r>
            <a:r>
              <a:rPr lang="en-US" smtClean="0"/>
              <a:t> Regions with CNN features</a:t>
            </a:r>
          </a:p>
        </p:txBody>
      </p:sp>
      <p:grpSp>
        <p:nvGrpSpPr>
          <p:cNvPr id="31746" name="Group 4"/>
          <p:cNvGrpSpPr>
            <a:grpSpLocks/>
          </p:cNvGrpSpPr>
          <p:nvPr/>
        </p:nvGrpSpPr>
        <p:grpSpPr bwMode="auto">
          <a:xfrm>
            <a:off x="82550" y="3187700"/>
            <a:ext cx="12838113" cy="2781300"/>
            <a:chOff x="0" y="0"/>
            <a:chExt cx="8087" cy="1751"/>
          </a:xfrm>
        </p:grpSpPr>
        <p:sp>
          <p:nvSpPr>
            <p:cNvPr id="31751" name="Rectangle 2"/>
            <p:cNvSpPr>
              <a:spLocks/>
            </p:cNvSpPr>
            <p:nvPr/>
          </p:nvSpPr>
          <p:spPr bwMode="auto">
            <a:xfrm>
              <a:off x="0" y="0"/>
              <a:ext cx="8087" cy="17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175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" y="144"/>
              <a:ext cx="7776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47" name="Rectangle 5"/>
          <p:cNvSpPr>
            <a:spLocks/>
          </p:cNvSpPr>
          <p:nvPr/>
        </p:nvSpPr>
        <p:spPr bwMode="auto">
          <a:xfrm>
            <a:off x="819150" y="6235700"/>
            <a:ext cx="1065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Input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image</a:t>
            </a:r>
          </a:p>
        </p:txBody>
      </p:sp>
      <p:sp>
        <p:nvSpPr>
          <p:cNvPr id="31748" name="Rectangle 6"/>
          <p:cNvSpPr>
            <a:spLocks/>
          </p:cNvSpPr>
          <p:nvPr/>
        </p:nvSpPr>
        <p:spPr bwMode="auto">
          <a:xfrm>
            <a:off x="2295525" y="6235700"/>
            <a:ext cx="37131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Extract region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proposals (~2k / image)</a:t>
            </a:r>
          </a:p>
        </p:txBody>
      </p:sp>
      <p:sp>
        <p:nvSpPr>
          <p:cNvPr id="31749" name="Rectangle 7"/>
          <p:cNvSpPr>
            <a:spLocks/>
          </p:cNvSpPr>
          <p:nvPr/>
        </p:nvSpPr>
        <p:spPr bwMode="auto">
          <a:xfrm>
            <a:off x="6953250" y="6235700"/>
            <a:ext cx="2325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Compute CNN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features</a:t>
            </a:r>
          </a:p>
        </p:txBody>
      </p:sp>
      <p:sp>
        <p:nvSpPr>
          <p:cNvPr id="31750" name="Rectangle 8"/>
          <p:cNvSpPr>
            <a:spLocks/>
          </p:cNvSpPr>
          <p:nvPr/>
        </p:nvSpPr>
        <p:spPr bwMode="auto">
          <a:xfrm>
            <a:off x="10298113" y="6235700"/>
            <a:ext cx="2479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Classify regions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(linear SVM)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at test time: </a:t>
            </a:r>
            <a:r>
              <a:rPr lang="en-US" smtClean="0">
                <a:solidFill>
                  <a:srgbClr val="FF8000"/>
                </a:solidFill>
              </a:rPr>
              <a:t>Step 1</a:t>
            </a:r>
          </a:p>
        </p:txBody>
      </p:sp>
      <p:grpSp>
        <p:nvGrpSpPr>
          <p:cNvPr id="33794" name="Group 4"/>
          <p:cNvGrpSpPr>
            <a:grpSpLocks/>
          </p:cNvGrpSpPr>
          <p:nvPr/>
        </p:nvGrpSpPr>
        <p:grpSpPr bwMode="auto">
          <a:xfrm>
            <a:off x="82550" y="1549400"/>
            <a:ext cx="12838113" cy="2779713"/>
            <a:chOff x="0" y="0"/>
            <a:chExt cx="8087" cy="1751"/>
          </a:xfrm>
        </p:grpSpPr>
        <p:sp>
          <p:nvSpPr>
            <p:cNvPr id="33799" name="Rectangle 2"/>
            <p:cNvSpPr>
              <a:spLocks/>
            </p:cNvSpPr>
            <p:nvPr/>
          </p:nvSpPr>
          <p:spPr bwMode="auto">
            <a:xfrm>
              <a:off x="0" y="0"/>
              <a:ext cx="8087" cy="17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38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" y="144"/>
              <a:ext cx="7776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795" name="Rectangle 5"/>
          <p:cNvSpPr>
            <a:spLocks/>
          </p:cNvSpPr>
          <p:nvPr/>
        </p:nvSpPr>
        <p:spPr bwMode="auto">
          <a:xfrm>
            <a:off x="819150" y="4292600"/>
            <a:ext cx="1065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Input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image</a:t>
            </a:r>
          </a:p>
        </p:txBody>
      </p:sp>
      <p:sp>
        <p:nvSpPr>
          <p:cNvPr id="33796" name="Rectangle 6"/>
          <p:cNvSpPr>
            <a:spLocks/>
          </p:cNvSpPr>
          <p:nvPr/>
        </p:nvSpPr>
        <p:spPr bwMode="auto">
          <a:xfrm>
            <a:off x="2359025" y="4292600"/>
            <a:ext cx="37131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Extract region</a:t>
            </a:r>
          </a:p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proposals (~2k / image)</a:t>
            </a:r>
          </a:p>
        </p:txBody>
      </p:sp>
      <p:sp>
        <p:nvSpPr>
          <p:cNvPr id="33797" name="Line 7"/>
          <p:cNvSpPr>
            <a:spLocks noChangeShapeType="1"/>
          </p:cNvSpPr>
          <p:nvPr/>
        </p:nvSpPr>
        <p:spPr bwMode="auto">
          <a:xfrm flipH="1">
            <a:off x="1892300" y="4826000"/>
            <a:ext cx="473075" cy="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798" name="Rectangle 8"/>
          <p:cNvSpPr>
            <a:spLocks/>
          </p:cNvSpPr>
          <p:nvPr/>
        </p:nvSpPr>
        <p:spPr bwMode="auto">
          <a:xfrm>
            <a:off x="1168400" y="5626100"/>
            <a:ext cx="1065530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Proposal-method agnostic, many choices</a:t>
            </a:r>
          </a:p>
          <a:p>
            <a:pPr algn="l"/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- Selective Search [van de Sande, Uijlings et al.]   </a:t>
            </a:r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(Used in this work)</a:t>
            </a:r>
            <a:endParaRPr lang="en-US" sz="300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- Objectness [Alexe et al.]</a:t>
            </a:r>
          </a:p>
          <a:p>
            <a:pPr algn="l"/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- Category independent object proposals [Endres &amp; Hoiem]</a:t>
            </a:r>
          </a:p>
          <a:p>
            <a:pPr algn="l"/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- CPMC [Carreira &amp; Sminchisescu] </a:t>
            </a:r>
          </a:p>
          <a:p>
            <a:pPr algn="l"/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Active area, at this CVPR</a:t>
            </a:r>
          </a:p>
          <a:p>
            <a:pPr algn="l"/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- BING [Ming et al.] – </a:t>
            </a:r>
            <a:r>
              <a:rPr lang="en-US" sz="3000">
                <a:solidFill>
                  <a:schemeClr val="tx1"/>
                </a:solidFill>
                <a:latin typeface="Source Sans Pro Light Italic" charset="0"/>
                <a:ea typeface="ＭＳ Ｐゴシック" charset="0"/>
                <a:cs typeface="ＭＳ Ｐゴシック" charset="0"/>
                <a:sym typeface="Source Sans Pro Light Italic" charset="0"/>
              </a:rPr>
              <a:t>fast</a:t>
            </a:r>
            <a:endParaRPr lang="en-US" sz="300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- MCG [Arbelaez et al.] – </a:t>
            </a:r>
            <a:r>
              <a:rPr lang="en-US" sz="3000">
                <a:solidFill>
                  <a:schemeClr val="tx1"/>
                </a:solidFill>
                <a:latin typeface="Source Sans Pro Light Italic" charset="0"/>
                <a:ea typeface="ＭＳ Ｐゴシック" charset="0"/>
                <a:cs typeface="ＭＳ Ｐゴシック" charset="0"/>
                <a:sym typeface="Source Sans Pro Light Italic" charset="0"/>
              </a:rPr>
              <a:t>high-quality segmentation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at test time: </a:t>
            </a:r>
            <a:r>
              <a:rPr lang="en-US" smtClean="0">
                <a:solidFill>
                  <a:srgbClr val="FF8000"/>
                </a:solidFill>
              </a:rPr>
              <a:t>Step 2</a:t>
            </a:r>
          </a:p>
        </p:txBody>
      </p:sp>
      <p:grpSp>
        <p:nvGrpSpPr>
          <p:cNvPr id="35842" name="Group 4"/>
          <p:cNvGrpSpPr>
            <a:grpSpLocks/>
          </p:cNvGrpSpPr>
          <p:nvPr/>
        </p:nvGrpSpPr>
        <p:grpSpPr bwMode="auto">
          <a:xfrm>
            <a:off x="82550" y="1549400"/>
            <a:ext cx="12838113" cy="2779713"/>
            <a:chOff x="0" y="0"/>
            <a:chExt cx="8087" cy="1751"/>
          </a:xfrm>
        </p:grpSpPr>
        <p:sp>
          <p:nvSpPr>
            <p:cNvPr id="35849" name="Rectangle 2"/>
            <p:cNvSpPr>
              <a:spLocks/>
            </p:cNvSpPr>
            <p:nvPr/>
          </p:nvSpPr>
          <p:spPr bwMode="auto">
            <a:xfrm>
              <a:off x="0" y="0"/>
              <a:ext cx="8087" cy="17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" y="144"/>
              <a:ext cx="7776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843" name="Rectangle 5"/>
          <p:cNvSpPr>
            <a:spLocks/>
          </p:cNvSpPr>
          <p:nvPr/>
        </p:nvSpPr>
        <p:spPr bwMode="auto">
          <a:xfrm>
            <a:off x="819150" y="4292600"/>
            <a:ext cx="1065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Input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image</a:t>
            </a:r>
          </a:p>
        </p:txBody>
      </p:sp>
      <p:sp>
        <p:nvSpPr>
          <p:cNvPr id="35844" name="Rectangle 6"/>
          <p:cNvSpPr>
            <a:spLocks/>
          </p:cNvSpPr>
          <p:nvPr/>
        </p:nvSpPr>
        <p:spPr bwMode="auto">
          <a:xfrm>
            <a:off x="2359025" y="4292600"/>
            <a:ext cx="37131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Extract region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proposals (~2k / image)</a:t>
            </a:r>
          </a:p>
        </p:txBody>
      </p:sp>
      <p:sp>
        <p:nvSpPr>
          <p:cNvPr id="35845" name="Rectangle 7"/>
          <p:cNvSpPr>
            <a:spLocks/>
          </p:cNvSpPr>
          <p:nvPr/>
        </p:nvSpPr>
        <p:spPr bwMode="auto">
          <a:xfrm>
            <a:off x="7346950" y="4292600"/>
            <a:ext cx="2325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Compute CNN</a:t>
            </a:r>
          </a:p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features</a:t>
            </a:r>
          </a:p>
        </p:txBody>
      </p:sp>
      <p:sp>
        <p:nvSpPr>
          <p:cNvPr id="35846" name="Line 8"/>
          <p:cNvSpPr>
            <a:spLocks noChangeShapeType="1"/>
          </p:cNvSpPr>
          <p:nvPr/>
        </p:nvSpPr>
        <p:spPr bwMode="auto">
          <a:xfrm flipH="1">
            <a:off x="6208713" y="4826000"/>
            <a:ext cx="1031875" cy="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584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5969000"/>
            <a:ext cx="3302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0" name="Rectangle 10"/>
          <p:cNvSpPr>
            <a:spLocks/>
          </p:cNvSpPr>
          <p:nvPr/>
        </p:nvSpPr>
        <p:spPr bwMode="auto">
          <a:xfrm>
            <a:off x="1193800" y="6146800"/>
            <a:ext cx="1371600" cy="2247900"/>
          </a:xfrm>
          <a:prstGeom prst="rect">
            <a:avLst/>
          </a:prstGeom>
          <a:noFill/>
          <a:ln w="508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chemeClr val="bg2">
                <a:alpha val="8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at test time: </a:t>
            </a:r>
            <a:r>
              <a:rPr lang="en-US" smtClean="0">
                <a:solidFill>
                  <a:srgbClr val="FF8000"/>
                </a:solidFill>
              </a:rPr>
              <a:t>Step 2</a:t>
            </a:r>
          </a:p>
        </p:txBody>
      </p:sp>
      <p:grpSp>
        <p:nvGrpSpPr>
          <p:cNvPr id="37890" name="Group 4"/>
          <p:cNvGrpSpPr>
            <a:grpSpLocks/>
          </p:cNvGrpSpPr>
          <p:nvPr/>
        </p:nvGrpSpPr>
        <p:grpSpPr bwMode="auto">
          <a:xfrm>
            <a:off x="82550" y="1549400"/>
            <a:ext cx="12838113" cy="2779713"/>
            <a:chOff x="0" y="0"/>
            <a:chExt cx="8087" cy="1751"/>
          </a:xfrm>
        </p:grpSpPr>
        <p:sp>
          <p:nvSpPr>
            <p:cNvPr id="2" name="Rectangle 2"/>
            <p:cNvSpPr>
              <a:spLocks/>
            </p:cNvSpPr>
            <p:nvPr/>
          </p:nvSpPr>
          <p:spPr bwMode="auto">
            <a:xfrm>
              <a:off x="0" y="0"/>
              <a:ext cx="8087" cy="17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790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" y="144"/>
              <a:ext cx="7776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1" name="Rectangle 5"/>
          <p:cNvSpPr>
            <a:spLocks/>
          </p:cNvSpPr>
          <p:nvPr/>
        </p:nvSpPr>
        <p:spPr bwMode="auto">
          <a:xfrm>
            <a:off x="819150" y="4292600"/>
            <a:ext cx="1065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Input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image</a:t>
            </a:r>
          </a:p>
        </p:txBody>
      </p:sp>
      <p:sp>
        <p:nvSpPr>
          <p:cNvPr id="37892" name="Rectangle 6"/>
          <p:cNvSpPr>
            <a:spLocks/>
          </p:cNvSpPr>
          <p:nvPr/>
        </p:nvSpPr>
        <p:spPr bwMode="auto">
          <a:xfrm>
            <a:off x="2359025" y="4292600"/>
            <a:ext cx="37131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Extract region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proposals (~2k / image)</a:t>
            </a:r>
          </a:p>
        </p:txBody>
      </p:sp>
      <p:sp>
        <p:nvSpPr>
          <p:cNvPr id="37893" name="Rectangle 7"/>
          <p:cNvSpPr>
            <a:spLocks/>
          </p:cNvSpPr>
          <p:nvPr/>
        </p:nvSpPr>
        <p:spPr bwMode="auto">
          <a:xfrm>
            <a:off x="7346950" y="4292600"/>
            <a:ext cx="2325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Compute CNN</a:t>
            </a:r>
          </a:p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features</a:t>
            </a:r>
          </a:p>
        </p:txBody>
      </p:sp>
      <p:sp>
        <p:nvSpPr>
          <p:cNvPr id="37894" name="Line 8"/>
          <p:cNvSpPr>
            <a:spLocks noChangeShapeType="1"/>
          </p:cNvSpPr>
          <p:nvPr/>
        </p:nvSpPr>
        <p:spPr bwMode="auto">
          <a:xfrm flipH="1">
            <a:off x="6208713" y="4826000"/>
            <a:ext cx="1031875" cy="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789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5969000"/>
            <a:ext cx="3302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8" name="Rectangle 10"/>
          <p:cNvSpPr>
            <a:spLocks/>
          </p:cNvSpPr>
          <p:nvPr/>
        </p:nvSpPr>
        <p:spPr bwMode="auto">
          <a:xfrm>
            <a:off x="1193800" y="6146800"/>
            <a:ext cx="1371600" cy="2247900"/>
          </a:xfrm>
          <a:prstGeom prst="rect">
            <a:avLst/>
          </a:prstGeom>
          <a:noFill/>
          <a:ln w="50800" cap="flat">
            <a:solidFill>
              <a:srgbClr val="FFFF00"/>
            </a:solidFill>
            <a:prstDash val="sysDot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chemeClr val="bg2">
                <a:alpha val="8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7899" name="Rectangle 11"/>
          <p:cNvSpPr>
            <a:spLocks/>
          </p:cNvSpPr>
          <p:nvPr/>
        </p:nvSpPr>
        <p:spPr bwMode="auto">
          <a:xfrm>
            <a:off x="1079500" y="5969000"/>
            <a:ext cx="1587500" cy="2605088"/>
          </a:xfrm>
          <a:prstGeom prst="rect">
            <a:avLst/>
          </a:prstGeom>
          <a:noFill/>
          <a:ln w="508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chemeClr val="bg2">
                <a:alpha val="8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/>
          </p:cNvSpPr>
          <p:nvPr/>
        </p:nvSpPr>
        <p:spPr bwMode="auto">
          <a:xfrm>
            <a:off x="3822700" y="6896100"/>
            <a:ext cx="33988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Dilate proposal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at test time: </a:t>
            </a:r>
            <a:r>
              <a:rPr lang="en-US" smtClean="0">
                <a:solidFill>
                  <a:srgbClr val="FF8000"/>
                </a:solidFill>
              </a:rPr>
              <a:t>Step 2</a:t>
            </a:r>
          </a:p>
        </p:txBody>
      </p:sp>
      <p:grpSp>
        <p:nvGrpSpPr>
          <p:cNvPr id="39938" name="Group 4"/>
          <p:cNvGrpSpPr>
            <a:grpSpLocks/>
          </p:cNvGrpSpPr>
          <p:nvPr/>
        </p:nvGrpSpPr>
        <p:grpSpPr bwMode="auto">
          <a:xfrm>
            <a:off x="82550" y="1549400"/>
            <a:ext cx="12838113" cy="2779713"/>
            <a:chOff x="0" y="0"/>
            <a:chExt cx="8087" cy="1751"/>
          </a:xfrm>
        </p:grpSpPr>
        <p:sp>
          <p:nvSpPr>
            <p:cNvPr id="39947" name="Rectangle 2"/>
            <p:cNvSpPr>
              <a:spLocks/>
            </p:cNvSpPr>
            <p:nvPr/>
          </p:nvSpPr>
          <p:spPr bwMode="auto">
            <a:xfrm>
              <a:off x="0" y="0"/>
              <a:ext cx="8087" cy="17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3994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" y="144"/>
              <a:ext cx="7776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39" name="Rectangle 5"/>
          <p:cNvSpPr>
            <a:spLocks/>
          </p:cNvSpPr>
          <p:nvPr/>
        </p:nvSpPr>
        <p:spPr bwMode="auto">
          <a:xfrm>
            <a:off x="819150" y="4292600"/>
            <a:ext cx="1065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Input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image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2359025" y="4292600"/>
            <a:ext cx="37131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Extract region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proposals (~2k / image)</a:t>
            </a:r>
          </a:p>
        </p:txBody>
      </p:sp>
      <p:sp>
        <p:nvSpPr>
          <p:cNvPr id="39941" name="Rectangle 7"/>
          <p:cNvSpPr>
            <a:spLocks/>
          </p:cNvSpPr>
          <p:nvPr/>
        </p:nvSpPr>
        <p:spPr bwMode="auto">
          <a:xfrm>
            <a:off x="7346950" y="4292600"/>
            <a:ext cx="2325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Compute CNN</a:t>
            </a:r>
          </a:p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features</a:t>
            </a:r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flipH="1">
            <a:off x="6208713" y="4826000"/>
            <a:ext cx="1031875" cy="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994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5969000"/>
            <a:ext cx="3302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6" name="Rectangle 10"/>
          <p:cNvSpPr>
            <a:spLocks/>
          </p:cNvSpPr>
          <p:nvPr/>
        </p:nvSpPr>
        <p:spPr bwMode="auto">
          <a:xfrm>
            <a:off x="1079500" y="5969000"/>
            <a:ext cx="1587500" cy="2605088"/>
          </a:xfrm>
          <a:prstGeom prst="rect">
            <a:avLst/>
          </a:prstGeom>
          <a:noFill/>
          <a:ln w="508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chemeClr val="bg2">
                <a:alpha val="8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39945" name="Rectangle 11"/>
          <p:cNvSpPr>
            <a:spLocks/>
          </p:cNvSpPr>
          <p:nvPr/>
        </p:nvSpPr>
        <p:spPr bwMode="auto">
          <a:xfrm>
            <a:off x="4551363" y="8578850"/>
            <a:ext cx="14239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a. Crop</a:t>
            </a:r>
          </a:p>
        </p:txBody>
      </p:sp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5930900"/>
            <a:ext cx="17272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at test time: </a:t>
            </a:r>
            <a:r>
              <a:rPr lang="en-US" smtClean="0">
                <a:solidFill>
                  <a:srgbClr val="FF8000"/>
                </a:solidFill>
              </a:rPr>
              <a:t>Step 2</a:t>
            </a:r>
          </a:p>
        </p:txBody>
      </p:sp>
      <p:grpSp>
        <p:nvGrpSpPr>
          <p:cNvPr id="41986" name="Group 4"/>
          <p:cNvGrpSpPr>
            <a:grpSpLocks/>
          </p:cNvGrpSpPr>
          <p:nvPr/>
        </p:nvGrpSpPr>
        <p:grpSpPr bwMode="auto">
          <a:xfrm>
            <a:off x="82550" y="1549400"/>
            <a:ext cx="12838113" cy="2779713"/>
            <a:chOff x="0" y="0"/>
            <a:chExt cx="8087" cy="1751"/>
          </a:xfrm>
        </p:grpSpPr>
        <p:sp>
          <p:nvSpPr>
            <p:cNvPr id="41998" name="Rectangle 2"/>
            <p:cNvSpPr>
              <a:spLocks/>
            </p:cNvSpPr>
            <p:nvPr/>
          </p:nvSpPr>
          <p:spPr bwMode="auto">
            <a:xfrm>
              <a:off x="0" y="0"/>
              <a:ext cx="8087" cy="17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19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" y="144"/>
              <a:ext cx="7776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987" name="Rectangle 5"/>
          <p:cNvSpPr>
            <a:spLocks/>
          </p:cNvSpPr>
          <p:nvPr/>
        </p:nvSpPr>
        <p:spPr bwMode="auto">
          <a:xfrm>
            <a:off x="819150" y="4292600"/>
            <a:ext cx="1065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Input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image</a:t>
            </a:r>
          </a:p>
        </p:txBody>
      </p:sp>
      <p:sp>
        <p:nvSpPr>
          <p:cNvPr id="41988" name="Rectangle 6"/>
          <p:cNvSpPr>
            <a:spLocks/>
          </p:cNvSpPr>
          <p:nvPr/>
        </p:nvSpPr>
        <p:spPr bwMode="auto">
          <a:xfrm>
            <a:off x="2359025" y="4292600"/>
            <a:ext cx="37131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Extract region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proposals (~2k / image)</a:t>
            </a:r>
          </a:p>
        </p:txBody>
      </p:sp>
      <p:sp>
        <p:nvSpPr>
          <p:cNvPr id="41989" name="Rectangle 7"/>
          <p:cNvSpPr>
            <a:spLocks/>
          </p:cNvSpPr>
          <p:nvPr/>
        </p:nvSpPr>
        <p:spPr bwMode="auto">
          <a:xfrm>
            <a:off x="7346950" y="4292600"/>
            <a:ext cx="2325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Compute CNN</a:t>
            </a:r>
          </a:p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features</a:t>
            </a:r>
          </a:p>
        </p:txBody>
      </p:sp>
      <p:sp>
        <p:nvSpPr>
          <p:cNvPr id="41990" name="Line 8"/>
          <p:cNvSpPr>
            <a:spLocks noChangeShapeType="1"/>
          </p:cNvSpPr>
          <p:nvPr/>
        </p:nvSpPr>
        <p:spPr bwMode="auto">
          <a:xfrm flipH="1">
            <a:off x="6208713" y="4826000"/>
            <a:ext cx="1031875" cy="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199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5969000"/>
            <a:ext cx="3302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4" name="Rectangle 10"/>
          <p:cNvSpPr>
            <a:spLocks/>
          </p:cNvSpPr>
          <p:nvPr/>
        </p:nvSpPr>
        <p:spPr bwMode="auto">
          <a:xfrm>
            <a:off x="1079500" y="5969000"/>
            <a:ext cx="1587500" cy="2605088"/>
          </a:xfrm>
          <a:prstGeom prst="rect">
            <a:avLst/>
          </a:prstGeom>
          <a:noFill/>
          <a:ln w="508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chemeClr val="bg2">
                <a:alpha val="8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41993" name="Rectangle 11"/>
          <p:cNvSpPr>
            <a:spLocks/>
          </p:cNvSpPr>
          <p:nvPr/>
        </p:nvSpPr>
        <p:spPr bwMode="auto">
          <a:xfrm>
            <a:off x="4551363" y="8578850"/>
            <a:ext cx="1423987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a. Crop</a:t>
            </a:r>
          </a:p>
        </p:txBody>
      </p:sp>
      <p:sp>
        <p:nvSpPr>
          <p:cNvPr id="2" name="Rectangle 12"/>
          <p:cNvSpPr>
            <a:spLocks/>
          </p:cNvSpPr>
          <p:nvPr/>
        </p:nvSpPr>
        <p:spPr bwMode="auto">
          <a:xfrm>
            <a:off x="6521450" y="8578850"/>
            <a:ext cx="3984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b. Scale (anisotropic)</a:t>
            </a:r>
          </a:p>
        </p:txBody>
      </p:sp>
      <p:sp>
        <p:nvSpPr>
          <p:cNvPr id="41995" name="Rectangle 13"/>
          <p:cNvSpPr>
            <a:spLocks/>
          </p:cNvSpPr>
          <p:nvPr/>
        </p:nvSpPr>
        <p:spPr bwMode="auto">
          <a:xfrm>
            <a:off x="10042525" y="6991350"/>
            <a:ext cx="1422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8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227 x 227</a:t>
            </a:r>
          </a:p>
        </p:txBody>
      </p:sp>
      <p:pic>
        <p:nvPicPr>
          <p:cNvPr id="41996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5930900"/>
            <a:ext cx="17272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1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5791200"/>
            <a:ext cx="28829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52400" y="5588000"/>
            <a:ext cx="12700000" cy="774700"/>
          </a:xfrm>
        </p:spPr>
        <p:txBody>
          <a:bodyPr/>
          <a:lstStyle/>
          <a:p>
            <a:pPr marL="0" indent="0" eaLnBrk="1" hangingPunct="1">
              <a:defRPr/>
            </a:pPr>
            <a:r>
              <a:rPr lang="en-US" sz="3800" smtClean="0">
                <a:solidFill>
                  <a:srgbClr val="FAA713"/>
                </a:solidFill>
              </a:rPr>
              <a:t>Ross Girshick, Jeff Donahue, Trevor Darrell, Jitendra Malik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5800" smtClean="0"/>
              <a:t>Rich Feature Hierarchies for Accurate Object Detection and Semantic Segmentation</a:t>
            </a:r>
          </a:p>
        </p:txBody>
      </p:sp>
      <p:grpSp>
        <p:nvGrpSpPr>
          <p:cNvPr id="7171" name="Group 5"/>
          <p:cNvGrpSpPr>
            <a:grpSpLocks/>
          </p:cNvGrpSpPr>
          <p:nvPr/>
        </p:nvGrpSpPr>
        <p:grpSpPr bwMode="auto">
          <a:xfrm>
            <a:off x="5105400" y="6400800"/>
            <a:ext cx="2779713" cy="484188"/>
            <a:chOff x="0" y="0"/>
            <a:chExt cx="1751" cy="305"/>
          </a:xfrm>
        </p:grpSpPr>
        <p:pic>
          <p:nvPicPr>
            <p:cNvPr id="717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" y="16"/>
              <a:ext cx="936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96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9900" y="5930900"/>
            <a:ext cx="17272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5791200"/>
            <a:ext cx="2882900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9950" y="6019800"/>
            <a:ext cx="3302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4"/>
          <p:cNvSpPr>
            <a:spLocks/>
          </p:cNvSpPr>
          <p:nvPr/>
        </p:nvSpPr>
        <p:spPr bwMode="auto">
          <a:xfrm>
            <a:off x="-3784600" y="6019800"/>
            <a:ext cx="1587500" cy="2605088"/>
          </a:xfrm>
          <a:prstGeom prst="rect">
            <a:avLst/>
          </a:prstGeom>
          <a:noFill/>
          <a:ln w="508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chemeClr val="bg2">
                <a:alpha val="8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44037" name="Rectangle 5"/>
          <p:cNvSpPr>
            <a:spLocks/>
          </p:cNvSpPr>
          <p:nvPr/>
        </p:nvSpPr>
        <p:spPr bwMode="auto">
          <a:xfrm>
            <a:off x="-307975" y="8629650"/>
            <a:ext cx="141446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1. Crop</a:t>
            </a:r>
          </a:p>
        </p:txBody>
      </p:sp>
      <p:sp>
        <p:nvSpPr>
          <p:cNvPr id="44038" name="Rectangle 6"/>
          <p:cNvSpPr>
            <a:spLocks/>
          </p:cNvSpPr>
          <p:nvPr/>
        </p:nvSpPr>
        <p:spPr bwMode="auto">
          <a:xfrm>
            <a:off x="1657350" y="8642350"/>
            <a:ext cx="3984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b. Scale (anisotropic)</a:t>
            </a:r>
          </a:p>
        </p:txBody>
      </p:sp>
      <p:grpSp>
        <p:nvGrpSpPr>
          <p:cNvPr id="44039" name="Group 9"/>
          <p:cNvGrpSpPr>
            <a:grpSpLocks/>
          </p:cNvGrpSpPr>
          <p:nvPr/>
        </p:nvGrpSpPr>
        <p:grpSpPr bwMode="auto">
          <a:xfrm>
            <a:off x="5135563" y="6553200"/>
            <a:ext cx="3736975" cy="1346200"/>
            <a:chOff x="0" y="0"/>
            <a:chExt cx="2353" cy="848"/>
          </a:xfrm>
        </p:grpSpPr>
        <p:sp>
          <p:nvSpPr>
            <p:cNvPr id="44052" name="Rectangle 7"/>
            <p:cNvSpPr>
              <a:spLocks/>
            </p:cNvSpPr>
            <p:nvPr/>
          </p:nvSpPr>
          <p:spPr bwMode="auto">
            <a:xfrm>
              <a:off x="0" y="0"/>
              <a:ext cx="2352" cy="8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4053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" y="24"/>
              <a:ext cx="1797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04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at test time: </a:t>
            </a:r>
            <a:r>
              <a:rPr lang="en-US" smtClean="0">
                <a:solidFill>
                  <a:srgbClr val="FF8000"/>
                </a:solidFill>
              </a:rPr>
              <a:t>Step 2</a:t>
            </a:r>
          </a:p>
        </p:txBody>
      </p:sp>
      <p:grpSp>
        <p:nvGrpSpPr>
          <p:cNvPr id="44041" name="Group 13"/>
          <p:cNvGrpSpPr>
            <a:grpSpLocks/>
          </p:cNvGrpSpPr>
          <p:nvPr/>
        </p:nvGrpSpPr>
        <p:grpSpPr bwMode="auto">
          <a:xfrm>
            <a:off x="82550" y="1549400"/>
            <a:ext cx="12838113" cy="2779713"/>
            <a:chOff x="0" y="0"/>
            <a:chExt cx="8087" cy="1751"/>
          </a:xfrm>
        </p:grpSpPr>
        <p:sp>
          <p:nvSpPr>
            <p:cNvPr id="44050" name="Rectangle 11"/>
            <p:cNvSpPr>
              <a:spLocks/>
            </p:cNvSpPr>
            <p:nvPr/>
          </p:nvSpPr>
          <p:spPr bwMode="auto">
            <a:xfrm>
              <a:off x="0" y="0"/>
              <a:ext cx="8087" cy="17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4051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" y="144"/>
              <a:ext cx="7776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4"/>
          <p:cNvSpPr>
            <a:spLocks/>
          </p:cNvSpPr>
          <p:nvPr/>
        </p:nvSpPr>
        <p:spPr bwMode="auto">
          <a:xfrm>
            <a:off x="819150" y="4292600"/>
            <a:ext cx="1065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Input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image</a:t>
            </a:r>
          </a:p>
        </p:txBody>
      </p:sp>
      <p:sp>
        <p:nvSpPr>
          <p:cNvPr id="44043" name="Rectangle 15"/>
          <p:cNvSpPr>
            <a:spLocks/>
          </p:cNvSpPr>
          <p:nvPr/>
        </p:nvSpPr>
        <p:spPr bwMode="auto">
          <a:xfrm>
            <a:off x="2359025" y="4292600"/>
            <a:ext cx="37131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Extract region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proposals (~2k / image)</a:t>
            </a:r>
          </a:p>
        </p:txBody>
      </p:sp>
      <p:sp>
        <p:nvSpPr>
          <p:cNvPr id="44044" name="Rectangle 16"/>
          <p:cNvSpPr>
            <a:spLocks/>
          </p:cNvSpPr>
          <p:nvPr/>
        </p:nvSpPr>
        <p:spPr bwMode="auto">
          <a:xfrm>
            <a:off x="7346950" y="4292600"/>
            <a:ext cx="2325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Compute CNN</a:t>
            </a:r>
          </a:p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features</a:t>
            </a:r>
          </a:p>
        </p:txBody>
      </p:sp>
      <p:sp>
        <p:nvSpPr>
          <p:cNvPr id="44045" name="Line 17"/>
          <p:cNvSpPr>
            <a:spLocks noChangeShapeType="1"/>
          </p:cNvSpPr>
          <p:nvPr/>
        </p:nvSpPr>
        <p:spPr bwMode="auto">
          <a:xfrm flipH="1">
            <a:off x="6208713" y="4826000"/>
            <a:ext cx="1031875" cy="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6" name="Rectangle 18"/>
          <p:cNvSpPr>
            <a:spLocks/>
          </p:cNvSpPr>
          <p:nvPr/>
        </p:nvSpPr>
        <p:spPr bwMode="auto">
          <a:xfrm>
            <a:off x="4279900" y="7213600"/>
            <a:ext cx="647700" cy="6477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7" name="Line 19"/>
          <p:cNvSpPr>
            <a:spLocks noChangeShapeType="1"/>
          </p:cNvSpPr>
          <p:nvPr/>
        </p:nvSpPr>
        <p:spPr bwMode="auto">
          <a:xfrm>
            <a:off x="4675188" y="7218363"/>
            <a:ext cx="1839912" cy="325437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8" name="Line 20"/>
          <p:cNvSpPr>
            <a:spLocks noChangeShapeType="1"/>
          </p:cNvSpPr>
          <p:nvPr/>
        </p:nvSpPr>
        <p:spPr bwMode="auto">
          <a:xfrm rot="10800000" flipH="1">
            <a:off x="4686300" y="7546975"/>
            <a:ext cx="1839913" cy="314325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049" name="Rectangle 21"/>
          <p:cNvSpPr>
            <a:spLocks/>
          </p:cNvSpPr>
          <p:nvPr/>
        </p:nvSpPr>
        <p:spPr bwMode="auto">
          <a:xfrm>
            <a:off x="6142038" y="8369300"/>
            <a:ext cx="404495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6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c. Forward propagate</a:t>
            </a:r>
          </a:p>
          <a:p>
            <a:pPr algn="l"/>
            <a:r>
              <a:rPr lang="en-US" sz="36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Output: </a:t>
            </a:r>
            <a:r>
              <a:rPr lang="ja-JP" altLang="en-US" sz="36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600">
                <a:solidFill>
                  <a:srgbClr val="FF8000"/>
                </a:solidFill>
                <a:cs typeface="Source Sans Pro Light" charset="0"/>
              </a:rPr>
              <a:t>fc</a:t>
            </a:r>
            <a:r>
              <a:rPr lang="en-US" altLang="ja-JP" sz="3600" baseline="-6000">
                <a:solidFill>
                  <a:srgbClr val="FF8000"/>
                </a:solidFill>
                <a:cs typeface="Source Sans Pro Light" charset="0"/>
              </a:rPr>
              <a:t>7</a:t>
            </a:r>
            <a:r>
              <a:rPr lang="ja-JP" altLang="en-US" sz="36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3600">
                <a:solidFill>
                  <a:srgbClr val="FF8000"/>
                </a:solidFill>
                <a:cs typeface="Source Sans Pro Light" charset="0"/>
              </a:rPr>
              <a:t> features</a:t>
            </a:r>
            <a:endParaRPr lang="en-US" sz="3600">
              <a:solidFill>
                <a:srgbClr val="FF8000"/>
              </a:solidFill>
              <a:cs typeface="Source Sans Pro Light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1" name="Group 3"/>
          <p:cNvGrpSpPr>
            <a:grpSpLocks/>
          </p:cNvGrpSpPr>
          <p:nvPr/>
        </p:nvGrpSpPr>
        <p:grpSpPr bwMode="auto">
          <a:xfrm>
            <a:off x="1541463" y="6553200"/>
            <a:ext cx="3736975" cy="1346200"/>
            <a:chOff x="0" y="0"/>
            <a:chExt cx="2353" cy="848"/>
          </a:xfrm>
        </p:grpSpPr>
        <p:sp>
          <p:nvSpPr>
            <p:cNvPr id="46106" name="Rectangle 1"/>
            <p:cNvSpPr>
              <a:spLocks/>
            </p:cNvSpPr>
            <p:nvPr/>
          </p:nvSpPr>
          <p:spPr bwMode="auto">
            <a:xfrm>
              <a:off x="0" y="0"/>
              <a:ext cx="2352" cy="8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610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" y="24"/>
              <a:ext cx="1797" cy="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at test time: </a:t>
            </a:r>
            <a:r>
              <a:rPr lang="en-US" smtClean="0">
                <a:solidFill>
                  <a:srgbClr val="FF8000"/>
                </a:solidFill>
              </a:rPr>
              <a:t>Step 3</a:t>
            </a:r>
          </a:p>
        </p:txBody>
      </p:sp>
      <p:grpSp>
        <p:nvGrpSpPr>
          <p:cNvPr id="46083" name="Group 7"/>
          <p:cNvGrpSpPr>
            <a:grpSpLocks/>
          </p:cNvGrpSpPr>
          <p:nvPr/>
        </p:nvGrpSpPr>
        <p:grpSpPr bwMode="auto">
          <a:xfrm>
            <a:off x="82550" y="1549400"/>
            <a:ext cx="12838113" cy="2779713"/>
            <a:chOff x="0" y="0"/>
            <a:chExt cx="8087" cy="1751"/>
          </a:xfrm>
        </p:grpSpPr>
        <p:sp>
          <p:nvSpPr>
            <p:cNvPr id="46104" name="Rectangle 5"/>
            <p:cNvSpPr>
              <a:spLocks/>
            </p:cNvSpPr>
            <p:nvPr/>
          </p:nvSpPr>
          <p:spPr bwMode="auto">
            <a:xfrm>
              <a:off x="0" y="0"/>
              <a:ext cx="8087" cy="17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610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" y="144"/>
              <a:ext cx="7776" cy="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8"/>
          <p:cNvSpPr>
            <a:spLocks/>
          </p:cNvSpPr>
          <p:nvPr/>
        </p:nvSpPr>
        <p:spPr bwMode="auto">
          <a:xfrm>
            <a:off x="819150" y="4292600"/>
            <a:ext cx="10652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Input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image</a:t>
            </a:r>
          </a:p>
        </p:txBody>
      </p:sp>
      <p:sp>
        <p:nvSpPr>
          <p:cNvPr id="46085" name="Rectangle 9"/>
          <p:cNvSpPr>
            <a:spLocks/>
          </p:cNvSpPr>
          <p:nvPr/>
        </p:nvSpPr>
        <p:spPr bwMode="auto">
          <a:xfrm>
            <a:off x="2359025" y="4292600"/>
            <a:ext cx="37131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Extract region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proposals (~2k / image)</a:t>
            </a:r>
          </a:p>
        </p:txBody>
      </p:sp>
      <p:sp>
        <p:nvSpPr>
          <p:cNvPr id="46086" name="Rectangle 10"/>
          <p:cNvSpPr>
            <a:spLocks/>
          </p:cNvSpPr>
          <p:nvPr/>
        </p:nvSpPr>
        <p:spPr bwMode="auto">
          <a:xfrm>
            <a:off x="7346950" y="4292600"/>
            <a:ext cx="2325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Compute CNN</a:t>
            </a:r>
          </a:p>
          <a:p>
            <a:r>
              <a:rPr lang="en-US" sz="3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features</a:t>
            </a:r>
          </a:p>
        </p:txBody>
      </p:sp>
      <p:sp>
        <p:nvSpPr>
          <p:cNvPr id="46087" name="Line 11"/>
          <p:cNvSpPr>
            <a:spLocks noChangeShapeType="1"/>
          </p:cNvSpPr>
          <p:nvPr/>
        </p:nvSpPr>
        <p:spPr bwMode="auto">
          <a:xfrm flipH="1">
            <a:off x="9867900" y="4826000"/>
            <a:ext cx="1030288" cy="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6088" name="Group 14"/>
          <p:cNvGrpSpPr>
            <a:grpSpLocks/>
          </p:cNvGrpSpPr>
          <p:nvPr/>
        </p:nvGrpSpPr>
        <p:grpSpPr bwMode="auto">
          <a:xfrm>
            <a:off x="-1270000" y="5791200"/>
            <a:ext cx="2882900" cy="2882900"/>
            <a:chOff x="0" y="0"/>
            <a:chExt cx="1816" cy="1816"/>
          </a:xfrm>
        </p:grpSpPr>
        <p:sp>
          <p:nvSpPr>
            <p:cNvPr id="46102" name="Rectangle 12"/>
            <p:cNvSpPr>
              <a:spLocks/>
            </p:cNvSpPr>
            <p:nvPr/>
          </p:nvSpPr>
          <p:spPr bwMode="auto">
            <a:xfrm>
              <a:off x="0" y="0"/>
              <a:ext cx="1816" cy="179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46103" name="Picture 13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38" t="2692" r="23460" b="19615"/>
            <a:stretch>
              <a:fillRect/>
            </a:stretch>
          </p:blipFill>
          <p:spPr bwMode="auto">
            <a:xfrm>
              <a:off x="0" y="52"/>
              <a:ext cx="1816" cy="1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089" name="Rectangle 15"/>
          <p:cNvSpPr>
            <a:spLocks/>
          </p:cNvSpPr>
          <p:nvPr/>
        </p:nvSpPr>
        <p:spPr bwMode="auto">
          <a:xfrm>
            <a:off x="-1473200" y="8667750"/>
            <a:ext cx="328771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Warped proposal</a:t>
            </a:r>
          </a:p>
        </p:txBody>
      </p:sp>
      <p:sp>
        <p:nvSpPr>
          <p:cNvPr id="46090" name="Rectangle 16"/>
          <p:cNvSpPr>
            <a:spLocks/>
          </p:cNvSpPr>
          <p:nvPr/>
        </p:nvSpPr>
        <p:spPr bwMode="auto">
          <a:xfrm>
            <a:off x="685800" y="7213600"/>
            <a:ext cx="647700" cy="64770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1" name="Line 17"/>
          <p:cNvSpPr>
            <a:spLocks noChangeShapeType="1"/>
          </p:cNvSpPr>
          <p:nvPr/>
        </p:nvSpPr>
        <p:spPr bwMode="auto">
          <a:xfrm>
            <a:off x="1081088" y="7218363"/>
            <a:ext cx="1839912" cy="325437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2" name="Line 18"/>
          <p:cNvSpPr>
            <a:spLocks noChangeShapeType="1"/>
          </p:cNvSpPr>
          <p:nvPr/>
        </p:nvSpPr>
        <p:spPr bwMode="auto">
          <a:xfrm rot="10800000" flipH="1">
            <a:off x="1092200" y="7546975"/>
            <a:ext cx="1839913" cy="314325"/>
          </a:xfrm>
          <a:prstGeom prst="line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093" name="Rectangle 19"/>
          <p:cNvSpPr>
            <a:spLocks/>
          </p:cNvSpPr>
          <p:nvPr/>
        </p:nvSpPr>
        <p:spPr bwMode="auto">
          <a:xfrm>
            <a:off x="2141538" y="8394700"/>
            <a:ext cx="343058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4096-dimensional</a:t>
            </a:r>
          </a:p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fc</a:t>
            </a:r>
            <a:r>
              <a:rPr lang="en-US" sz="3600" baseline="-6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7</a:t>
            </a:r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feature vector</a:t>
            </a:r>
          </a:p>
        </p:txBody>
      </p:sp>
      <p:sp>
        <p:nvSpPr>
          <p:cNvPr id="46094" name="Rectangle 20"/>
          <p:cNvSpPr>
            <a:spLocks/>
          </p:cNvSpPr>
          <p:nvPr/>
        </p:nvSpPr>
        <p:spPr bwMode="auto">
          <a:xfrm>
            <a:off x="6108700" y="8394700"/>
            <a:ext cx="31877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linear classifiers</a:t>
            </a:r>
          </a:p>
          <a:p>
            <a:r>
              <a:rPr lang="en-US" sz="36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(SVM or softmax)</a:t>
            </a:r>
          </a:p>
        </p:txBody>
      </p:sp>
      <p:sp>
        <p:nvSpPr>
          <p:cNvPr id="46095" name="Rectangle 21"/>
          <p:cNvSpPr>
            <a:spLocks/>
          </p:cNvSpPr>
          <p:nvPr/>
        </p:nvSpPr>
        <p:spPr bwMode="auto">
          <a:xfrm>
            <a:off x="6870700" y="5626100"/>
            <a:ext cx="2171700" cy="673100"/>
          </a:xfrm>
          <a:prstGeom prst="rect">
            <a:avLst/>
          </a:prstGeom>
          <a:solidFill>
            <a:srgbClr val="FF8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person?  1.6</a:t>
            </a:r>
          </a:p>
        </p:txBody>
      </p:sp>
      <p:sp>
        <p:nvSpPr>
          <p:cNvPr id="46096" name="Rectangle 22"/>
          <p:cNvSpPr>
            <a:spLocks/>
          </p:cNvSpPr>
          <p:nvPr/>
        </p:nvSpPr>
        <p:spPr bwMode="auto">
          <a:xfrm>
            <a:off x="6870700" y="6883400"/>
            <a:ext cx="2171700" cy="673100"/>
          </a:xfrm>
          <a:prstGeom prst="rect">
            <a:avLst/>
          </a:prstGeom>
          <a:solidFill>
            <a:srgbClr val="FF8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horse?  -0.3</a:t>
            </a:r>
          </a:p>
        </p:txBody>
      </p:sp>
      <p:sp>
        <p:nvSpPr>
          <p:cNvPr id="46097" name="Rectangle 23"/>
          <p:cNvSpPr>
            <a:spLocks/>
          </p:cNvSpPr>
          <p:nvPr/>
        </p:nvSpPr>
        <p:spPr bwMode="auto">
          <a:xfrm>
            <a:off x="7723188" y="6019800"/>
            <a:ext cx="4651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...</a:t>
            </a:r>
          </a:p>
        </p:txBody>
      </p:sp>
      <p:sp>
        <p:nvSpPr>
          <p:cNvPr id="46098" name="Rectangle 24"/>
          <p:cNvSpPr>
            <a:spLocks/>
          </p:cNvSpPr>
          <p:nvPr/>
        </p:nvSpPr>
        <p:spPr bwMode="auto">
          <a:xfrm>
            <a:off x="7721600" y="7366000"/>
            <a:ext cx="4635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...</a:t>
            </a:r>
          </a:p>
        </p:txBody>
      </p:sp>
      <p:sp>
        <p:nvSpPr>
          <p:cNvPr id="46099" name="Line 25"/>
          <p:cNvSpPr>
            <a:spLocks noChangeShapeType="1"/>
          </p:cNvSpPr>
          <p:nvPr/>
        </p:nvSpPr>
        <p:spPr bwMode="auto">
          <a:xfrm flipH="1">
            <a:off x="5029200" y="6019800"/>
            <a:ext cx="1814513" cy="111760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100" name="Line 26"/>
          <p:cNvSpPr>
            <a:spLocks noChangeShapeType="1"/>
          </p:cNvSpPr>
          <p:nvPr/>
        </p:nvSpPr>
        <p:spPr bwMode="auto">
          <a:xfrm flipH="1">
            <a:off x="5021263" y="7146925"/>
            <a:ext cx="1843087" cy="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101" name="Rectangle 27"/>
          <p:cNvSpPr>
            <a:spLocks/>
          </p:cNvSpPr>
          <p:nvPr/>
        </p:nvSpPr>
        <p:spPr bwMode="auto">
          <a:xfrm>
            <a:off x="11206163" y="4343400"/>
            <a:ext cx="12731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Classify</a:t>
            </a:r>
          </a:p>
          <a:p>
            <a:r>
              <a:rPr lang="en-US" sz="3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regions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/>
          </p:cNvSpPr>
          <p:nvPr/>
        </p:nvSpPr>
        <p:spPr bwMode="auto">
          <a:xfrm>
            <a:off x="4554538" y="3009900"/>
            <a:ext cx="3779837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Linear regression</a:t>
            </a:r>
          </a:p>
          <a:p>
            <a:endParaRPr lang="en-US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on CNN features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FF8000"/>
                </a:solidFill>
              </a:rPr>
              <a:t>Step 4: </a:t>
            </a:r>
            <a:r>
              <a:rPr lang="en-US" smtClean="0"/>
              <a:t>Object proposal refinement</a:t>
            </a: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2400300"/>
            <a:ext cx="3302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Rectangle 4"/>
          <p:cNvSpPr>
            <a:spLocks/>
          </p:cNvSpPr>
          <p:nvPr/>
        </p:nvSpPr>
        <p:spPr bwMode="auto">
          <a:xfrm>
            <a:off x="1854200" y="2578100"/>
            <a:ext cx="1371600" cy="2247900"/>
          </a:xfrm>
          <a:prstGeom prst="rect">
            <a:avLst/>
          </a:prstGeom>
          <a:noFill/>
          <a:ln w="508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chemeClr val="bg2">
                <a:alpha val="8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48133" name="Rectangle 5"/>
          <p:cNvSpPr>
            <a:spLocks/>
          </p:cNvSpPr>
          <p:nvPr/>
        </p:nvSpPr>
        <p:spPr bwMode="auto">
          <a:xfrm>
            <a:off x="1463675" y="5803900"/>
            <a:ext cx="2036763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Original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proposal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00" y="2400300"/>
            <a:ext cx="3302000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Rectangle 7"/>
          <p:cNvSpPr>
            <a:spLocks/>
          </p:cNvSpPr>
          <p:nvPr/>
        </p:nvSpPr>
        <p:spPr bwMode="auto">
          <a:xfrm>
            <a:off x="9398000" y="2578100"/>
            <a:ext cx="1803400" cy="2679700"/>
          </a:xfrm>
          <a:prstGeom prst="rect">
            <a:avLst/>
          </a:prstGeom>
          <a:noFill/>
          <a:ln w="50800" cap="flat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25399" dir="5400000" algn="ctr" rotWithShape="0">
              <a:schemeClr val="bg2">
                <a:alpha val="84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48136" name="Rectangle 8"/>
          <p:cNvSpPr>
            <a:spLocks/>
          </p:cNvSpPr>
          <p:nvPr/>
        </p:nvSpPr>
        <p:spPr bwMode="auto">
          <a:xfrm>
            <a:off x="8016875" y="5803900"/>
            <a:ext cx="4570413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Predicted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object bounding box</a:t>
            </a:r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 flipH="1">
            <a:off x="4306888" y="4049713"/>
            <a:ext cx="4265612" cy="0"/>
          </a:xfrm>
          <a:prstGeom prst="line">
            <a:avLst/>
          </a:prstGeom>
          <a:noFill/>
          <a:ln w="254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138" name="Rectangle 10"/>
          <p:cNvSpPr>
            <a:spLocks/>
          </p:cNvSpPr>
          <p:nvPr/>
        </p:nvSpPr>
        <p:spPr bwMode="auto">
          <a:xfrm>
            <a:off x="3743325" y="8343900"/>
            <a:ext cx="55022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Bounding-box regression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Bounding-box regression</a:t>
            </a:r>
          </a:p>
        </p:txBody>
      </p:sp>
      <p:sp>
        <p:nvSpPr>
          <p:cNvPr id="50178" name="Rectangle 2"/>
          <p:cNvSpPr>
            <a:spLocks/>
          </p:cNvSpPr>
          <p:nvPr/>
        </p:nvSpPr>
        <p:spPr bwMode="auto">
          <a:xfrm>
            <a:off x="2501900" y="2603500"/>
            <a:ext cx="2641600" cy="4089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79" name="Rectangle 3"/>
          <p:cNvSpPr>
            <a:spLocks/>
          </p:cNvSpPr>
          <p:nvPr/>
        </p:nvSpPr>
        <p:spPr bwMode="auto">
          <a:xfrm>
            <a:off x="5511800" y="3251200"/>
            <a:ext cx="3530600" cy="5359400"/>
          </a:xfrm>
          <a:prstGeom prst="rect">
            <a:avLst/>
          </a:prstGeom>
          <a:noFill/>
          <a:ln w="50800">
            <a:solidFill>
              <a:srgbClr val="6666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0" name="Line 4"/>
          <p:cNvSpPr>
            <a:spLocks noChangeShapeType="1"/>
          </p:cNvSpPr>
          <p:nvPr/>
        </p:nvSpPr>
        <p:spPr bwMode="auto">
          <a:xfrm rot="10800000">
            <a:off x="3779838" y="4678363"/>
            <a:ext cx="3441700" cy="1249362"/>
          </a:xfrm>
          <a:prstGeom prst="line">
            <a:avLst/>
          </a:prstGeom>
          <a:noFill/>
          <a:ln w="50800">
            <a:solidFill>
              <a:srgbClr val="FF8000"/>
            </a:solidFill>
            <a:miter lim="800000"/>
            <a:headEnd type="stealth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 rot="10800000" flipH="1">
            <a:off x="9494838" y="3238500"/>
            <a:ext cx="0" cy="5380038"/>
          </a:xfrm>
          <a:prstGeom prst="line">
            <a:avLst/>
          </a:prstGeom>
          <a:noFill/>
          <a:ln w="50800">
            <a:solidFill>
              <a:srgbClr val="FF8000"/>
            </a:solidFill>
            <a:miter lim="800000"/>
            <a:headEnd type="stealth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H="1">
            <a:off x="5499100" y="2844800"/>
            <a:ext cx="3551238" cy="0"/>
          </a:xfrm>
          <a:prstGeom prst="line">
            <a:avLst/>
          </a:prstGeom>
          <a:noFill/>
          <a:ln w="50800">
            <a:solidFill>
              <a:srgbClr val="FF8000"/>
            </a:solidFill>
            <a:miter lim="800000"/>
            <a:headEnd type="stealth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3" name="Rectangle 7"/>
          <p:cNvSpPr>
            <a:spLocks/>
          </p:cNvSpPr>
          <p:nvPr/>
        </p:nvSpPr>
        <p:spPr bwMode="auto">
          <a:xfrm>
            <a:off x="1606550" y="6642100"/>
            <a:ext cx="17494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original</a:t>
            </a:r>
          </a:p>
        </p:txBody>
      </p:sp>
      <p:sp>
        <p:nvSpPr>
          <p:cNvPr id="50184" name="Rectangle 8"/>
          <p:cNvSpPr>
            <a:spLocks/>
          </p:cNvSpPr>
          <p:nvPr/>
        </p:nvSpPr>
        <p:spPr bwMode="auto">
          <a:xfrm>
            <a:off x="7286625" y="8559800"/>
            <a:ext cx="21859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6666FF"/>
                </a:solidFill>
                <a:ea typeface="ＭＳ Ｐゴシック" charset="0"/>
                <a:cs typeface="ＭＳ Ｐゴシック" charset="0"/>
              </a:rPr>
              <a:t>predicted</a:t>
            </a:r>
          </a:p>
        </p:txBody>
      </p:sp>
      <p:sp>
        <p:nvSpPr>
          <p:cNvPr id="50185" name="Rectangle 9"/>
          <p:cNvSpPr>
            <a:spLocks/>
          </p:cNvSpPr>
          <p:nvPr/>
        </p:nvSpPr>
        <p:spPr bwMode="auto">
          <a:xfrm>
            <a:off x="9629775" y="5626100"/>
            <a:ext cx="17557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Δh</a:t>
            </a:r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× h + h</a:t>
            </a:r>
          </a:p>
        </p:txBody>
      </p:sp>
      <p:sp>
        <p:nvSpPr>
          <p:cNvPr id="50186" name="Rectangle 10"/>
          <p:cNvSpPr>
            <a:spLocks/>
          </p:cNvSpPr>
          <p:nvPr/>
        </p:nvSpPr>
        <p:spPr bwMode="auto">
          <a:xfrm>
            <a:off x="6294438" y="2152650"/>
            <a:ext cx="19462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Δw</a:t>
            </a:r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× w + w</a:t>
            </a:r>
          </a:p>
        </p:txBody>
      </p:sp>
      <p:sp>
        <p:nvSpPr>
          <p:cNvPr id="50187" name="Rectangle 11"/>
          <p:cNvSpPr>
            <a:spLocks/>
          </p:cNvSpPr>
          <p:nvPr/>
        </p:nvSpPr>
        <p:spPr bwMode="auto">
          <a:xfrm>
            <a:off x="6256338" y="4413250"/>
            <a:ext cx="200342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(</a:t>
            </a:r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Δx</a:t>
            </a:r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× w + x, </a:t>
            </a:r>
          </a:p>
          <a:p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</a:t>
            </a:r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Δy</a:t>
            </a:r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× h + h)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3632200" y="1917700"/>
            <a:ext cx="3921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w</a:t>
            </a:r>
          </a:p>
        </p:txBody>
      </p:sp>
      <p:sp>
        <p:nvSpPr>
          <p:cNvPr id="50189" name="Rectangle 13"/>
          <p:cNvSpPr>
            <a:spLocks/>
          </p:cNvSpPr>
          <p:nvPr/>
        </p:nvSpPr>
        <p:spPr bwMode="auto">
          <a:xfrm>
            <a:off x="1954213" y="4356100"/>
            <a:ext cx="3286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h</a:t>
            </a:r>
          </a:p>
        </p:txBody>
      </p:sp>
      <p:sp>
        <p:nvSpPr>
          <p:cNvPr id="50190" name="Rectangle 14"/>
          <p:cNvSpPr>
            <a:spLocks/>
          </p:cNvSpPr>
          <p:nvPr/>
        </p:nvSpPr>
        <p:spPr bwMode="auto">
          <a:xfrm>
            <a:off x="3409950" y="3956050"/>
            <a:ext cx="8524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(x, y)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/>
          </p:cNvSpPr>
          <p:nvPr/>
        </p:nvSpPr>
        <p:spPr bwMode="auto">
          <a:xfrm>
            <a:off x="2006600" y="8089900"/>
            <a:ext cx="89804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rgbClr val="FEFEFE"/>
                </a:solidFill>
                <a:ea typeface="ＭＳ Ｐゴシック" charset="0"/>
                <a:cs typeface="ＭＳ Ｐゴシック" charset="0"/>
              </a:rPr>
              <a:t>metric: mean average precision (higher is better)</a:t>
            </a:r>
          </a:p>
        </p:txBody>
      </p:sp>
      <p:graphicFrame>
        <p:nvGraphicFramePr>
          <p:cNvPr id="50178" name="Group 2"/>
          <p:cNvGraphicFramePr>
            <a:graphicFrameLocks noGrp="1"/>
          </p:cNvGraphicFramePr>
          <p:nvPr/>
        </p:nvGraphicFramePr>
        <p:xfrm>
          <a:off x="1428750" y="1658938"/>
          <a:ext cx="10147300" cy="6399218"/>
        </p:xfrm>
        <a:graphic>
          <a:graphicData uri="http://schemas.openxmlformats.org/drawingml/2006/table">
            <a:tbl>
              <a:tblPr/>
              <a:tblGrid>
                <a:gridCol w="5641975"/>
                <a:gridCol w="2403475"/>
                <a:gridCol w="2101850"/>
              </a:tblGrid>
              <a:tr h="8921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31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" charset="0"/>
                          <a:ea typeface="ヒラギノ角ゴ ProN W3" charset="0"/>
                          <a:cs typeface="Source Sans Pro" charset="0"/>
                          <a:sym typeface="Source Sans Pro" charset="0"/>
                        </a:rPr>
                        <a:t>VOC 2007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" charset="0"/>
                          <a:ea typeface="ヒラギノ角ゴ ProN W3" charset="0"/>
                          <a:cs typeface="Source Sans Pro" charset="0"/>
                          <a:sym typeface="Source Sans Pro" charset="0"/>
                        </a:rPr>
                        <a:t>VOC 2010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DPM v5 (Girshick et al. 2011)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33.7%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29.6%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64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UVA sel. search (Uijlings et al. 2013)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35.1%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Regionlets (Wang et al. 2013)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41.7%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39.7%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SegDPM (Fidler et al. 2013)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40.4%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54.2%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50.2%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+ bbox regression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58.5%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53.7%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32" name="Rectangle 76"/>
          <p:cNvSpPr>
            <a:spLocks/>
          </p:cNvSpPr>
          <p:nvPr/>
        </p:nvSpPr>
        <p:spPr bwMode="auto">
          <a:xfrm>
            <a:off x="1270000" y="254000"/>
            <a:ext cx="104648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600">
                <a:solidFill>
                  <a:srgbClr val="6666FF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R-CNN results on PASCAL</a:t>
            </a:r>
          </a:p>
        </p:txBody>
      </p:sp>
      <p:sp>
        <p:nvSpPr>
          <p:cNvPr id="51233" name="Rectangle 77"/>
          <p:cNvSpPr>
            <a:spLocks/>
          </p:cNvSpPr>
          <p:nvPr/>
        </p:nvSpPr>
        <p:spPr bwMode="auto">
          <a:xfrm>
            <a:off x="1346200" y="6134100"/>
            <a:ext cx="10337800" cy="19685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34" name="Rectangle 78"/>
          <p:cNvSpPr>
            <a:spLocks/>
          </p:cNvSpPr>
          <p:nvPr/>
        </p:nvSpPr>
        <p:spPr bwMode="auto">
          <a:xfrm>
            <a:off x="4475163" y="6286500"/>
            <a:ext cx="408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Reference systems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/>
          </p:cNvSpPr>
          <p:nvPr/>
        </p:nvSpPr>
        <p:spPr bwMode="auto">
          <a:xfrm>
            <a:off x="2006600" y="8089900"/>
            <a:ext cx="89804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rgbClr val="FEFEFE"/>
                </a:solidFill>
                <a:ea typeface="ＭＳ Ｐゴシック" charset="0"/>
                <a:cs typeface="ＭＳ Ｐゴシック" charset="0"/>
              </a:rPr>
              <a:t>metric: mean average precision (higher is better)</a:t>
            </a:r>
          </a:p>
        </p:txBody>
      </p:sp>
      <p:graphicFrame>
        <p:nvGraphicFramePr>
          <p:cNvPr id="52226" name="Group 2"/>
          <p:cNvGraphicFramePr>
            <a:graphicFrameLocks noGrp="1"/>
          </p:cNvGraphicFramePr>
          <p:nvPr/>
        </p:nvGraphicFramePr>
        <p:xfrm>
          <a:off x="1428750" y="1658938"/>
          <a:ext cx="10147300" cy="6399218"/>
        </p:xfrm>
        <a:graphic>
          <a:graphicData uri="http://schemas.openxmlformats.org/drawingml/2006/table">
            <a:tbl>
              <a:tblPr/>
              <a:tblGrid>
                <a:gridCol w="5641975"/>
                <a:gridCol w="2403475"/>
                <a:gridCol w="2101850"/>
              </a:tblGrid>
              <a:tr h="8921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31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" charset="0"/>
                          <a:ea typeface="ヒラギノ角ゴ ProN W3" charset="0"/>
                          <a:cs typeface="Source Sans Pro" charset="0"/>
                          <a:sym typeface="Source Sans Pro" charset="0"/>
                        </a:rPr>
                        <a:t>VOC 2007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" charset="0"/>
                          <a:ea typeface="ヒラギノ角ゴ ProN W3" charset="0"/>
                          <a:cs typeface="Source Sans Pro" charset="0"/>
                          <a:sym typeface="Source Sans Pro" charset="0"/>
                        </a:rPr>
                        <a:t>VOC 2010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DPM v5 (Girshick et al. 2011)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33.7%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29.6%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464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UVA sel. search (Uijlings et al. 2013)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35.1%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Regionlets (Wang et al. 2013)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41.7%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39.7%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SegDPM (Fidler et al. 2013)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40.4%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R-CNN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54.2%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50.2%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2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R-CNN + bbox regression</a:t>
                      </a:r>
                    </a:p>
                  </a:txBody>
                  <a:tcPr marL="50800" marR="50800" marT="50797" marB="5079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58.5%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53.7%</a:t>
                      </a:r>
                    </a:p>
                  </a:txBody>
                  <a:tcPr marL="50800" marR="50800" marT="50797" marB="50797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3280" name="Rectangle 76"/>
          <p:cNvSpPr>
            <a:spLocks/>
          </p:cNvSpPr>
          <p:nvPr/>
        </p:nvSpPr>
        <p:spPr bwMode="auto">
          <a:xfrm>
            <a:off x="1270000" y="254000"/>
            <a:ext cx="104648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5600">
                <a:solidFill>
                  <a:srgbClr val="6666FF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R-CNN results on PASCAL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/>
          </p:cNvSpPr>
          <p:nvPr/>
        </p:nvSpPr>
        <p:spPr bwMode="auto">
          <a:xfrm>
            <a:off x="-457200" y="1866900"/>
            <a:ext cx="14008100" cy="8559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Top bicycle FPs (AP = 72.8%)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2" t="1546" r="490" b="25279"/>
          <a:stretch>
            <a:fillRect/>
          </a:stretch>
        </p:blipFill>
        <p:spPr bwMode="auto">
          <a:xfrm>
            <a:off x="-101600" y="2082800"/>
            <a:ext cx="132080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4"/>
          <p:cNvSpPr>
            <a:spLocks/>
          </p:cNvSpPr>
          <p:nvPr/>
        </p:nvSpPr>
        <p:spPr bwMode="auto">
          <a:xfrm>
            <a:off x="9677400" y="6845300"/>
            <a:ext cx="3263900" cy="2324100"/>
          </a:xfrm>
          <a:prstGeom prst="rect">
            <a:avLst/>
          </a:prstGeom>
          <a:noFill/>
          <a:ln w="1143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12699" dir="5400000" algn="ctr" rotWithShape="0">
              <a:srgbClr val="FFFFFF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False positive #15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36700"/>
            <a:ext cx="56896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False positive #15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36700"/>
            <a:ext cx="56896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Line 3"/>
          <p:cNvSpPr>
            <a:spLocks noChangeShapeType="1"/>
          </p:cNvSpPr>
          <p:nvPr/>
        </p:nvSpPr>
        <p:spPr bwMode="auto">
          <a:xfrm rot="10800000" flipH="1">
            <a:off x="3649663" y="1498600"/>
            <a:ext cx="3868737" cy="539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>
            <a:off x="3638550" y="2935288"/>
            <a:ext cx="3838575" cy="56896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397" name="Rectangle 5"/>
          <p:cNvSpPr>
            <a:spLocks/>
          </p:cNvSpPr>
          <p:nvPr/>
        </p:nvSpPr>
        <p:spPr bwMode="auto">
          <a:xfrm>
            <a:off x="7786688" y="8585200"/>
            <a:ext cx="46053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Unannotated bicycle</a:t>
            </a:r>
          </a:p>
        </p:txBody>
      </p:sp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8" r="24443" b="67499"/>
          <a:stretch>
            <a:fillRect/>
          </a:stretch>
        </p:blipFill>
        <p:spPr bwMode="auto">
          <a:xfrm>
            <a:off x="7505700" y="1481138"/>
            <a:ext cx="5168900" cy="71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9" name="Rectangle 7"/>
          <p:cNvSpPr>
            <a:spLocks/>
          </p:cNvSpPr>
          <p:nvPr/>
        </p:nvSpPr>
        <p:spPr bwMode="auto">
          <a:xfrm>
            <a:off x="7518400" y="1498600"/>
            <a:ext cx="5143500" cy="7124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712" name="Rectangle 8"/>
          <p:cNvSpPr>
            <a:spLocks/>
          </p:cNvSpPr>
          <p:nvPr/>
        </p:nvSpPr>
        <p:spPr bwMode="auto">
          <a:xfrm>
            <a:off x="3619500" y="1549400"/>
            <a:ext cx="965200" cy="1346200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38100" dist="12699" dir="5400000" algn="ctr" rotWithShape="0">
              <a:srgbClr val="FFFFFF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59401" name="Rectangle 9"/>
          <p:cNvSpPr>
            <a:spLocks/>
          </p:cNvSpPr>
          <p:nvPr/>
        </p:nvSpPr>
        <p:spPr bwMode="auto">
          <a:xfrm>
            <a:off x="6234113" y="4413250"/>
            <a:ext cx="977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(zoom)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False positive #15</a:t>
            </a:r>
          </a:p>
        </p:txBody>
      </p:sp>
      <p:sp>
        <p:nvSpPr>
          <p:cNvPr id="61442" name="Rectangle 2"/>
          <p:cNvSpPr>
            <a:spLocks/>
          </p:cNvSpPr>
          <p:nvPr/>
        </p:nvSpPr>
        <p:spPr bwMode="auto">
          <a:xfrm>
            <a:off x="2511425" y="8686800"/>
            <a:ext cx="79676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1949 French comedy by Jacques Tati</a:t>
            </a: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88" r="24443" b="67499"/>
          <a:stretch>
            <a:fillRect/>
          </a:stretch>
        </p:blipFill>
        <p:spPr bwMode="auto">
          <a:xfrm>
            <a:off x="876300" y="1455738"/>
            <a:ext cx="5168900" cy="71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4"/>
          <p:cNvSpPr>
            <a:spLocks/>
          </p:cNvSpPr>
          <p:nvPr/>
        </p:nvSpPr>
        <p:spPr bwMode="auto">
          <a:xfrm>
            <a:off x="889000" y="1473200"/>
            <a:ext cx="5143500" cy="7124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1470025"/>
            <a:ext cx="4916487" cy="715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PASCAL VOC detection history</a:t>
            </a:r>
          </a:p>
        </p:txBody>
      </p:sp>
      <p:sp>
        <p:nvSpPr>
          <p:cNvPr id="9218" name="Rectangle 2"/>
          <p:cNvSpPr>
            <a:spLocks/>
          </p:cNvSpPr>
          <p:nvPr/>
        </p:nvSpPr>
        <p:spPr bwMode="auto">
          <a:xfrm>
            <a:off x="2309813" y="6584950"/>
            <a:ext cx="7000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</a:t>
            </a:r>
          </a:p>
        </p:txBody>
      </p:sp>
      <p:grpSp>
        <p:nvGrpSpPr>
          <p:cNvPr id="9219" name="Group 10"/>
          <p:cNvGrpSpPr>
            <a:grpSpLocks/>
          </p:cNvGrpSpPr>
          <p:nvPr/>
        </p:nvGrpSpPr>
        <p:grpSpPr bwMode="auto">
          <a:xfrm>
            <a:off x="317500" y="2070100"/>
            <a:ext cx="12369800" cy="7099300"/>
            <a:chOff x="0" y="0"/>
            <a:chExt cx="7792" cy="4472"/>
          </a:xfrm>
        </p:grpSpPr>
        <p:pic>
          <p:nvPicPr>
            <p:cNvPr id="923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792" cy="4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35" name="Rectangle 4"/>
            <p:cNvSpPr>
              <a:spLocks/>
            </p:cNvSpPr>
            <p:nvPr/>
          </p:nvSpPr>
          <p:spPr bwMode="auto">
            <a:xfrm>
              <a:off x="1153" y="3744"/>
              <a:ext cx="6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07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9236" name="Rectangle 5"/>
            <p:cNvSpPr>
              <a:spLocks/>
            </p:cNvSpPr>
            <p:nvPr/>
          </p:nvSpPr>
          <p:spPr bwMode="auto">
            <a:xfrm>
              <a:off x="1944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08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9237" name="Rectangle 6"/>
            <p:cNvSpPr>
              <a:spLocks/>
            </p:cNvSpPr>
            <p:nvPr/>
          </p:nvSpPr>
          <p:spPr bwMode="auto">
            <a:xfrm>
              <a:off x="271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09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9238" name="Rectangle 7"/>
            <p:cNvSpPr>
              <a:spLocks/>
            </p:cNvSpPr>
            <p:nvPr/>
          </p:nvSpPr>
          <p:spPr bwMode="auto">
            <a:xfrm>
              <a:off x="349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10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9239" name="Rectangle 8"/>
            <p:cNvSpPr>
              <a:spLocks/>
            </p:cNvSpPr>
            <p:nvPr/>
          </p:nvSpPr>
          <p:spPr bwMode="auto">
            <a:xfrm>
              <a:off x="427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11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9240" name="Rectangle 9"/>
            <p:cNvSpPr>
              <a:spLocks/>
            </p:cNvSpPr>
            <p:nvPr/>
          </p:nvSpPr>
          <p:spPr bwMode="auto">
            <a:xfrm>
              <a:off x="505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12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</p:grpSp>
      <p:sp>
        <p:nvSpPr>
          <p:cNvPr id="9220" name="Rectangle 11"/>
          <p:cNvSpPr>
            <a:spLocks/>
          </p:cNvSpPr>
          <p:nvPr/>
        </p:nvSpPr>
        <p:spPr bwMode="auto">
          <a:xfrm>
            <a:off x="2336800" y="6604000"/>
            <a:ext cx="698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</a:t>
            </a:r>
          </a:p>
        </p:txBody>
      </p:sp>
      <p:sp>
        <p:nvSpPr>
          <p:cNvPr id="9221" name="Rectangle 12"/>
          <p:cNvSpPr>
            <a:spLocks/>
          </p:cNvSpPr>
          <p:nvPr/>
        </p:nvSpPr>
        <p:spPr bwMode="auto">
          <a:xfrm>
            <a:off x="3219450" y="6134100"/>
            <a:ext cx="14747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HOG+BOW</a:t>
            </a:r>
          </a:p>
        </p:txBody>
      </p:sp>
      <p:sp>
        <p:nvSpPr>
          <p:cNvPr id="9222" name="Rectangle 13"/>
          <p:cNvSpPr>
            <a:spLocks/>
          </p:cNvSpPr>
          <p:nvPr/>
        </p:nvSpPr>
        <p:spPr bwMode="auto">
          <a:xfrm>
            <a:off x="4789488" y="5727700"/>
            <a:ext cx="774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</a:t>
            </a:r>
          </a:p>
        </p:txBody>
      </p:sp>
      <p:sp>
        <p:nvSpPr>
          <p:cNvPr id="9223" name="Rectangle 14"/>
          <p:cNvSpPr>
            <a:spLocks/>
          </p:cNvSpPr>
          <p:nvPr/>
        </p:nvSpPr>
        <p:spPr bwMode="auto">
          <a:xfrm>
            <a:off x="5857875" y="5010150"/>
            <a:ext cx="10017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</a:t>
            </a:r>
          </a:p>
        </p:txBody>
      </p:sp>
      <p:sp>
        <p:nvSpPr>
          <p:cNvPr id="9224" name="Rectangle 15"/>
          <p:cNvSpPr>
            <a:spLocks/>
          </p:cNvSpPr>
          <p:nvPr/>
        </p:nvSpPr>
        <p:spPr bwMode="auto">
          <a:xfrm>
            <a:off x="6923088" y="4711700"/>
            <a:ext cx="12668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Selective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Search</a:t>
            </a:r>
          </a:p>
        </p:txBody>
      </p:sp>
      <p:sp>
        <p:nvSpPr>
          <p:cNvPr id="9225" name="Rectangle 16"/>
          <p:cNvSpPr>
            <a:spLocks/>
          </p:cNvSpPr>
          <p:nvPr/>
        </p:nvSpPr>
        <p:spPr bwMode="auto">
          <a:xfrm>
            <a:off x="8264525" y="4711700"/>
            <a:ext cx="13287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Selective 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Search,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</a:t>
            </a:r>
          </a:p>
        </p:txBody>
      </p:sp>
      <p:sp>
        <p:nvSpPr>
          <p:cNvPr id="9226" name="Rectangle 17"/>
          <p:cNvSpPr>
            <a:spLocks/>
          </p:cNvSpPr>
          <p:nvPr/>
        </p:nvSpPr>
        <p:spPr bwMode="auto">
          <a:xfrm>
            <a:off x="8591550" y="41148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41%</a:t>
            </a:r>
          </a:p>
        </p:txBody>
      </p:sp>
      <p:sp>
        <p:nvSpPr>
          <p:cNvPr id="9227" name="Rectangle 18"/>
          <p:cNvSpPr>
            <a:spLocks/>
          </p:cNvSpPr>
          <p:nvPr/>
        </p:nvSpPr>
        <p:spPr bwMode="auto">
          <a:xfrm>
            <a:off x="1714500" y="8604250"/>
            <a:ext cx="8026400" cy="469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b="1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rPr>
              <a:t>PASCAL VOC challenge dataset</a:t>
            </a:r>
          </a:p>
        </p:txBody>
      </p:sp>
      <p:sp>
        <p:nvSpPr>
          <p:cNvPr id="9228" name="Rectangle 19"/>
          <p:cNvSpPr>
            <a:spLocks/>
          </p:cNvSpPr>
          <p:nvPr/>
        </p:nvSpPr>
        <p:spPr bwMode="auto">
          <a:xfrm>
            <a:off x="7296150" y="41148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41%</a:t>
            </a:r>
          </a:p>
        </p:txBody>
      </p:sp>
      <p:sp>
        <p:nvSpPr>
          <p:cNvPr id="9229" name="Rectangle 20"/>
          <p:cNvSpPr>
            <a:spLocks/>
          </p:cNvSpPr>
          <p:nvPr/>
        </p:nvSpPr>
        <p:spPr bwMode="auto">
          <a:xfrm>
            <a:off x="6026150" y="44323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37%</a:t>
            </a:r>
          </a:p>
        </p:txBody>
      </p:sp>
      <p:sp>
        <p:nvSpPr>
          <p:cNvPr id="9230" name="Rectangle 21"/>
          <p:cNvSpPr>
            <a:spLocks/>
          </p:cNvSpPr>
          <p:nvPr/>
        </p:nvSpPr>
        <p:spPr bwMode="auto">
          <a:xfrm>
            <a:off x="4845050" y="51689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28%</a:t>
            </a:r>
          </a:p>
        </p:txBody>
      </p:sp>
      <p:sp>
        <p:nvSpPr>
          <p:cNvPr id="9231" name="Rectangle 22"/>
          <p:cNvSpPr>
            <a:spLocks/>
          </p:cNvSpPr>
          <p:nvPr/>
        </p:nvSpPr>
        <p:spPr bwMode="auto">
          <a:xfrm>
            <a:off x="3625850" y="55118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23%</a:t>
            </a:r>
          </a:p>
        </p:txBody>
      </p:sp>
      <p:sp>
        <p:nvSpPr>
          <p:cNvPr id="9232" name="Rectangle 23"/>
          <p:cNvSpPr>
            <a:spLocks/>
          </p:cNvSpPr>
          <p:nvPr/>
        </p:nvSpPr>
        <p:spPr bwMode="auto">
          <a:xfrm>
            <a:off x="2376488" y="5930900"/>
            <a:ext cx="6683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17%</a:t>
            </a:r>
          </a:p>
        </p:txBody>
      </p:sp>
      <p:sp>
        <p:nvSpPr>
          <p:cNvPr id="9233" name="Rectangle 24"/>
          <p:cNvSpPr>
            <a:spLocks/>
          </p:cNvSpPr>
          <p:nvPr/>
        </p:nvSpPr>
        <p:spPr bwMode="auto">
          <a:xfrm>
            <a:off x="-88900" y="9207500"/>
            <a:ext cx="13181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[Source: http://pascallin.ecs.soton.ac.uk/challenges/VOC/voc20{07,08,09,10,11,12}/results/index.html]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False positive type distribution</a:t>
            </a:r>
          </a:p>
        </p:txBody>
      </p:sp>
      <p:grpSp>
        <p:nvGrpSpPr>
          <p:cNvPr id="63490" name="Group 4"/>
          <p:cNvGrpSpPr>
            <a:grpSpLocks/>
          </p:cNvGrpSpPr>
          <p:nvPr/>
        </p:nvGrpSpPr>
        <p:grpSpPr bwMode="auto">
          <a:xfrm>
            <a:off x="8748713" y="2371725"/>
            <a:ext cx="4127500" cy="4127500"/>
            <a:chOff x="0" y="0"/>
            <a:chExt cx="2599" cy="2599"/>
          </a:xfrm>
        </p:grpSpPr>
        <p:sp>
          <p:nvSpPr>
            <p:cNvPr id="63504" name="Rectangle 2"/>
            <p:cNvSpPr>
              <a:spLocks/>
            </p:cNvSpPr>
            <p:nvPr/>
          </p:nvSpPr>
          <p:spPr bwMode="auto">
            <a:xfrm>
              <a:off x="0" y="0"/>
              <a:ext cx="2599" cy="25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6350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" y="64"/>
              <a:ext cx="2398" cy="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491" name="Group 7"/>
          <p:cNvGrpSpPr>
            <a:grpSpLocks/>
          </p:cNvGrpSpPr>
          <p:nvPr/>
        </p:nvGrpSpPr>
        <p:grpSpPr bwMode="auto">
          <a:xfrm>
            <a:off x="114300" y="2374900"/>
            <a:ext cx="4127500" cy="4127500"/>
            <a:chOff x="0" y="0"/>
            <a:chExt cx="2600" cy="2600"/>
          </a:xfrm>
        </p:grpSpPr>
        <p:sp>
          <p:nvSpPr>
            <p:cNvPr id="63502" name="Rectangle 5"/>
            <p:cNvSpPr>
              <a:spLocks/>
            </p:cNvSpPr>
            <p:nvPr/>
          </p:nvSpPr>
          <p:spPr bwMode="auto">
            <a:xfrm>
              <a:off x="0" y="0"/>
              <a:ext cx="2600" cy="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6350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" y="63"/>
              <a:ext cx="2397" cy="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492" name="Group 10"/>
          <p:cNvGrpSpPr>
            <a:grpSpLocks/>
          </p:cNvGrpSpPr>
          <p:nvPr/>
        </p:nvGrpSpPr>
        <p:grpSpPr bwMode="auto">
          <a:xfrm>
            <a:off x="4432300" y="2374900"/>
            <a:ext cx="4127500" cy="4127500"/>
            <a:chOff x="0" y="0"/>
            <a:chExt cx="2600" cy="2600"/>
          </a:xfrm>
        </p:grpSpPr>
        <p:sp>
          <p:nvSpPr>
            <p:cNvPr id="63500" name="Rectangle 8"/>
            <p:cNvSpPr>
              <a:spLocks/>
            </p:cNvSpPr>
            <p:nvPr/>
          </p:nvSpPr>
          <p:spPr bwMode="auto">
            <a:xfrm>
              <a:off x="0" y="0"/>
              <a:ext cx="2600" cy="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6350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" y="63"/>
              <a:ext cx="2397" cy="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493" name="Group 13"/>
          <p:cNvGrpSpPr>
            <a:grpSpLocks/>
          </p:cNvGrpSpPr>
          <p:nvPr/>
        </p:nvGrpSpPr>
        <p:grpSpPr bwMode="auto">
          <a:xfrm>
            <a:off x="5856288" y="6705600"/>
            <a:ext cx="6146800" cy="1346200"/>
            <a:chOff x="0" y="0"/>
            <a:chExt cx="3872" cy="848"/>
          </a:xfrm>
        </p:grpSpPr>
        <p:sp>
          <p:nvSpPr>
            <p:cNvPr id="63498" name="Rectangle 11"/>
            <p:cNvSpPr>
              <a:spLocks/>
            </p:cNvSpPr>
            <p:nvPr/>
          </p:nvSpPr>
          <p:spPr bwMode="auto">
            <a:xfrm>
              <a:off x="0" y="448"/>
              <a:ext cx="2011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400">
                  <a:solidFill>
                    <a:srgbClr val="D3D608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BG = background</a:t>
              </a:r>
            </a:p>
          </p:txBody>
        </p:sp>
        <p:sp>
          <p:nvSpPr>
            <p:cNvPr id="63499" name="Rectangle 12"/>
            <p:cNvSpPr>
              <a:spLocks/>
            </p:cNvSpPr>
            <p:nvPr/>
          </p:nvSpPr>
          <p:spPr bwMode="auto">
            <a:xfrm>
              <a:off x="0" y="0"/>
              <a:ext cx="3872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3400">
                  <a:solidFill>
                    <a:srgbClr val="DD3D32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Oth = other / dissimilar classes</a:t>
              </a:r>
            </a:p>
          </p:txBody>
        </p:sp>
      </p:grpSp>
      <p:grpSp>
        <p:nvGrpSpPr>
          <p:cNvPr id="63494" name="Group 16"/>
          <p:cNvGrpSpPr>
            <a:grpSpLocks/>
          </p:cNvGrpSpPr>
          <p:nvPr/>
        </p:nvGrpSpPr>
        <p:grpSpPr bwMode="auto">
          <a:xfrm>
            <a:off x="989013" y="6705600"/>
            <a:ext cx="4133850" cy="1346200"/>
            <a:chOff x="0" y="0"/>
            <a:chExt cx="2603" cy="848"/>
          </a:xfrm>
        </p:grpSpPr>
        <p:sp>
          <p:nvSpPr>
            <p:cNvPr id="63496" name="Rectangle 14"/>
            <p:cNvSpPr>
              <a:spLocks/>
            </p:cNvSpPr>
            <p:nvPr/>
          </p:nvSpPr>
          <p:spPr bwMode="auto">
            <a:xfrm>
              <a:off x="3" y="448"/>
              <a:ext cx="2600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3400">
                  <a:solidFill>
                    <a:srgbClr val="A34189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Sim = similar classes</a:t>
              </a:r>
            </a:p>
          </p:txBody>
        </p:sp>
        <p:sp>
          <p:nvSpPr>
            <p:cNvPr id="63497" name="Rectangle 15"/>
            <p:cNvSpPr>
              <a:spLocks/>
            </p:cNvSpPr>
            <p:nvPr/>
          </p:nvSpPr>
          <p:spPr bwMode="auto">
            <a:xfrm>
              <a:off x="0" y="0"/>
              <a:ext cx="2034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400">
                  <a:solidFill>
                    <a:srgbClr val="1F38B9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Loc = localization</a:t>
              </a:r>
            </a:p>
          </p:txBody>
        </p:sp>
      </p:grpSp>
      <p:sp>
        <p:nvSpPr>
          <p:cNvPr id="63495" name="Rectangle 17"/>
          <p:cNvSpPr>
            <a:spLocks/>
          </p:cNvSpPr>
          <p:nvPr/>
        </p:nvSpPr>
        <p:spPr bwMode="auto">
          <a:xfrm>
            <a:off x="1963738" y="8731250"/>
            <a:ext cx="9055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Analysis software:</a:t>
            </a:r>
            <a:r>
              <a:rPr lang="en-US" sz="2400">
                <a:solidFill>
                  <a:srgbClr val="FFFEFE"/>
                </a:solidFill>
                <a:ea typeface="ＭＳ Ｐゴシック" charset="0"/>
                <a:cs typeface="ＭＳ Ｐゴシック" charset="0"/>
              </a:rPr>
              <a:t> D. Hoiem, Y. Chodpathumwan, and Q. Dai. </a:t>
            </a:r>
          </a:p>
          <a:p>
            <a:r>
              <a:rPr lang="en-US" sz="2400">
                <a:solidFill>
                  <a:srgbClr val="FFFEFE"/>
                </a:solidFill>
                <a:ea typeface="ＭＳ Ｐゴシック" charset="0"/>
                <a:cs typeface="ＭＳ Ｐゴシック" charset="0"/>
              </a:rPr>
              <a:t>Diagnosing Error in Object Detectors. ECCV, 2012.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Training R-CNN</a:t>
            </a:r>
          </a:p>
        </p:txBody>
      </p:sp>
      <p:sp>
        <p:nvSpPr>
          <p:cNvPr id="65538" name="Rectangle 2"/>
          <p:cNvSpPr>
            <a:spLocks/>
          </p:cNvSpPr>
          <p:nvPr/>
        </p:nvSpPr>
        <p:spPr bwMode="auto">
          <a:xfrm>
            <a:off x="1463675" y="2908300"/>
            <a:ext cx="100631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Bounding-box labeled detection data is scarce</a:t>
            </a:r>
          </a:p>
        </p:txBody>
      </p:sp>
      <p:sp>
        <p:nvSpPr>
          <p:cNvPr id="65539" name="Rectangle 3"/>
          <p:cNvSpPr>
            <a:spLocks/>
          </p:cNvSpPr>
          <p:nvPr/>
        </p:nvSpPr>
        <p:spPr bwMode="auto">
          <a:xfrm>
            <a:off x="1852613" y="4889500"/>
            <a:ext cx="92964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Key insight: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Use </a:t>
            </a:r>
            <a:r>
              <a:rPr lang="en-US">
                <a:solidFill>
                  <a:schemeClr val="tx1"/>
                </a:solidFill>
                <a:latin typeface="Source Sans Pro Light Italic" charset="0"/>
                <a:ea typeface="ＭＳ Ｐゴシック" charset="0"/>
                <a:cs typeface="ＭＳ Ｐゴシック" charset="0"/>
                <a:sym typeface="Source Sans Pro Light Italic" charset="0"/>
              </a:rPr>
              <a:t>supervised</a:t>
            </a:r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pre-training on a data-rich auxiliary task and </a:t>
            </a:r>
            <a:r>
              <a:rPr lang="en-US">
                <a:solidFill>
                  <a:schemeClr val="tx1"/>
                </a:solidFill>
                <a:latin typeface="Source Sans Pro Light Italic" charset="0"/>
                <a:ea typeface="ＭＳ Ｐゴシック" charset="0"/>
                <a:cs typeface="ＭＳ Ｐゴシック" charset="0"/>
                <a:sym typeface="Source Sans Pro Light Italic" charset="0"/>
              </a:rPr>
              <a:t>transfer</a:t>
            </a:r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to detection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ImageNet LSVR Challenge</a:t>
            </a:r>
          </a:p>
        </p:txBody>
      </p:sp>
      <p:sp>
        <p:nvSpPr>
          <p:cNvPr id="67586" name="Rectangle 2"/>
          <p:cNvSpPr>
            <a:spLocks/>
          </p:cNvSpPr>
          <p:nvPr/>
        </p:nvSpPr>
        <p:spPr bwMode="auto">
          <a:xfrm>
            <a:off x="273050" y="2489200"/>
            <a:ext cx="6076950" cy="538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– Image classification</a:t>
            </a:r>
          </a:p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       (</a:t>
            </a:r>
            <a:r>
              <a:rPr lang="en-US">
                <a:solidFill>
                  <a:schemeClr val="tx1"/>
                </a:solidFill>
                <a:latin typeface="Source Sans Pro Light Italic" charset="0"/>
                <a:ea typeface="ＭＳ Ｐゴシック" charset="0"/>
                <a:cs typeface="ＭＳ Ｐゴシック" charset="0"/>
                <a:sym typeface="Source Sans Pro Light Italic" charset="0"/>
              </a:rPr>
              <a:t>not detection</a:t>
            </a:r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)</a:t>
            </a:r>
          </a:p>
          <a:p>
            <a:pPr algn="l"/>
            <a:endParaRPr lang="en-US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– 1000 classes  </a:t>
            </a:r>
          </a:p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       (vs. 20)</a:t>
            </a:r>
          </a:p>
          <a:p>
            <a:pPr algn="l"/>
            <a:endParaRPr lang="en-US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– 1.2 million training labels  </a:t>
            </a:r>
          </a:p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        (vs. 25k)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63" y="2616200"/>
            <a:ext cx="5957887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4"/>
          <p:cNvSpPr>
            <a:spLocks/>
          </p:cNvSpPr>
          <p:nvPr/>
        </p:nvSpPr>
        <p:spPr bwMode="auto">
          <a:xfrm>
            <a:off x="8315325" y="7061200"/>
            <a:ext cx="28448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bus </a:t>
            </a:r>
            <a:r>
              <a:rPr lang="en-US" sz="3600">
                <a:solidFill>
                  <a:srgbClr val="FF8000"/>
                </a:solidFill>
                <a:latin typeface="Source Sans Pro Light Italic" charset="0"/>
                <a:ea typeface="ＭＳ Ｐゴシック" charset="0"/>
                <a:cs typeface="ＭＳ Ｐゴシック" charset="0"/>
                <a:sym typeface="Source Sans Pro Light Italic" charset="0"/>
              </a:rPr>
              <a:t>anywhere</a:t>
            </a:r>
            <a:r>
              <a:rPr lang="en-US" sz="36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67589" name="Rectangle 5"/>
          <p:cNvSpPr>
            <a:spLocks/>
          </p:cNvSpPr>
          <p:nvPr/>
        </p:nvSpPr>
        <p:spPr bwMode="auto">
          <a:xfrm>
            <a:off x="4748213" y="9055100"/>
            <a:ext cx="35067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[Deng et al. CVPR</a:t>
            </a:r>
            <a:r>
              <a:rPr lang="ja-JP" altLang="en-US" sz="32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3200">
                <a:solidFill>
                  <a:srgbClr val="FF8000"/>
                </a:solidFill>
                <a:cs typeface="Source Sans Pro Light" charset="0"/>
              </a:rPr>
              <a:t>09]</a:t>
            </a:r>
            <a:endParaRPr lang="en-US" sz="3200">
              <a:solidFill>
                <a:srgbClr val="FF8000"/>
              </a:solidFill>
              <a:cs typeface="Source Sans Pro Light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ILSVRC 2012 winner</a:t>
            </a:r>
          </a:p>
        </p:txBody>
      </p:sp>
      <p:sp>
        <p:nvSpPr>
          <p:cNvPr id="69634" name="Rectangle 2"/>
          <p:cNvSpPr>
            <a:spLocks/>
          </p:cNvSpPr>
          <p:nvPr/>
        </p:nvSpPr>
        <p:spPr bwMode="auto">
          <a:xfrm>
            <a:off x="228600" y="1498600"/>
            <a:ext cx="12534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ja-JP" altLang="en-US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solidFill>
                  <a:srgbClr val="FF8000"/>
                </a:solidFill>
                <a:cs typeface="Source Sans Pro Light" charset="0"/>
              </a:rPr>
              <a:t>SuperVision</a:t>
            </a:r>
            <a:r>
              <a:rPr lang="ja-JP" altLang="en-US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solidFill>
                  <a:srgbClr val="FF8000"/>
                </a:solidFill>
                <a:cs typeface="Source Sans Pro Light" charset="0"/>
              </a:rPr>
              <a:t> Convolutional Neural Network (CNN)</a:t>
            </a:r>
            <a:endParaRPr lang="en-US">
              <a:solidFill>
                <a:srgbClr val="FF8000"/>
              </a:solidFill>
              <a:cs typeface="Source Sans Pro Light" charset="0"/>
            </a:endParaRPr>
          </a:p>
        </p:txBody>
      </p:sp>
      <p:grpSp>
        <p:nvGrpSpPr>
          <p:cNvPr id="69635" name="Group 5"/>
          <p:cNvGrpSpPr>
            <a:grpSpLocks/>
          </p:cNvGrpSpPr>
          <p:nvPr/>
        </p:nvGrpSpPr>
        <p:grpSpPr bwMode="auto">
          <a:xfrm>
            <a:off x="49213" y="2235200"/>
            <a:ext cx="12901612" cy="4252913"/>
            <a:chOff x="0" y="0"/>
            <a:chExt cx="8127" cy="2679"/>
          </a:xfrm>
        </p:grpSpPr>
        <p:sp>
          <p:nvSpPr>
            <p:cNvPr id="69642" name="Rectangle 3"/>
            <p:cNvSpPr>
              <a:spLocks/>
            </p:cNvSpPr>
            <p:nvPr/>
          </p:nvSpPr>
          <p:spPr bwMode="auto">
            <a:xfrm>
              <a:off x="4" y="102"/>
              <a:ext cx="8087" cy="25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6964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127" cy="2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9636" name="Rectangle 6"/>
          <p:cNvSpPr>
            <a:spLocks/>
          </p:cNvSpPr>
          <p:nvPr/>
        </p:nvSpPr>
        <p:spPr bwMode="auto">
          <a:xfrm>
            <a:off x="738188" y="7677150"/>
            <a:ext cx="11518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3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ImageNet Classification with Deep Convolutional Neural Networks.</a:t>
            </a:r>
          </a:p>
          <a:p>
            <a:pPr algn="l"/>
            <a:r>
              <a:rPr lang="en-US" sz="33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Krizhevsky, Sutskever, Hinton.  NIPS 2012.</a:t>
            </a:r>
          </a:p>
        </p:txBody>
      </p:sp>
      <p:sp>
        <p:nvSpPr>
          <p:cNvPr id="69637" name="Rectangle 7"/>
          <p:cNvSpPr>
            <a:spLocks/>
          </p:cNvSpPr>
          <p:nvPr/>
        </p:nvSpPr>
        <p:spPr bwMode="auto">
          <a:xfrm>
            <a:off x="23813" y="6489700"/>
            <a:ext cx="1003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input</a:t>
            </a:r>
          </a:p>
        </p:txBody>
      </p:sp>
      <p:sp>
        <p:nvSpPr>
          <p:cNvPr id="69638" name="Rectangle 8"/>
          <p:cNvSpPr>
            <a:spLocks/>
          </p:cNvSpPr>
          <p:nvPr/>
        </p:nvSpPr>
        <p:spPr bwMode="auto">
          <a:xfrm>
            <a:off x="3746500" y="6489700"/>
            <a:ext cx="4279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5 convolutional layers</a:t>
            </a:r>
          </a:p>
        </p:txBody>
      </p:sp>
      <p:sp>
        <p:nvSpPr>
          <p:cNvPr id="69639" name="Rectangle 9"/>
          <p:cNvSpPr>
            <a:spLocks/>
          </p:cNvSpPr>
          <p:nvPr/>
        </p:nvSpPr>
        <p:spPr bwMode="auto">
          <a:xfrm>
            <a:off x="9486900" y="6489700"/>
            <a:ext cx="42799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fully connected</a:t>
            </a:r>
          </a:p>
        </p:txBody>
      </p:sp>
      <p:sp>
        <p:nvSpPr>
          <p:cNvPr id="69640" name="Line 10"/>
          <p:cNvSpPr>
            <a:spLocks noChangeShapeType="1"/>
          </p:cNvSpPr>
          <p:nvPr/>
        </p:nvSpPr>
        <p:spPr bwMode="auto">
          <a:xfrm rot="10800000" flipH="1">
            <a:off x="1760538" y="6792913"/>
            <a:ext cx="2195512" cy="1587"/>
          </a:xfrm>
          <a:prstGeom prst="line">
            <a:avLst/>
          </a:prstGeom>
          <a:noFill/>
          <a:ln w="38100">
            <a:solidFill>
              <a:srgbClr val="FF8000"/>
            </a:solidFill>
            <a:miter lim="800000"/>
            <a:headEnd type="triangle" w="med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641" name="Line 11"/>
          <p:cNvSpPr>
            <a:spLocks noChangeShapeType="1"/>
          </p:cNvSpPr>
          <p:nvPr/>
        </p:nvSpPr>
        <p:spPr bwMode="auto">
          <a:xfrm flipH="1">
            <a:off x="7800975" y="6794500"/>
            <a:ext cx="2197100" cy="0"/>
          </a:xfrm>
          <a:prstGeom prst="line">
            <a:avLst/>
          </a:prstGeom>
          <a:noFill/>
          <a:ln w="38100">
            <a:solidFill>
              <a:srgbClr val="FF8000"/>
            </a:solidFill>
            <a:miter lim="800000"/>
            <a:headEnd type="triangle" w="med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Impressive ImageNet results!</a:t>
            </a:r>
          </a:p>
        </p:txBody>
      </p:sp>
      <p:sp>
        <p:nvSpPr>
          <p:cNvPr id="71682" name="Rectangle 2"/>
          <p:cNvSpPr>
            <a:spLocks/>
          </p:cNvSpPr>
          <p:nvPr/>
        </p:nvSpPr>
        <p:spPr bwMode="auto">
          <a:xfrm>
            <a:off x="633413" y="6381750"/>
            <a:ext cx="11726862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44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But... does it generalize to other datasets and tasks?</a:t>
            </a:r>
          </a:p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[See also: DeCAF. Donahue et al., ICML 2014.]</a:t>
            </a:r>
          </a:p>
          <a:p>
            <a:endParaRPr lang="en-US">
              <a:solidFill>
                <a:srgbClr val="FF8000"/>
              </a:solidFill>
              <a:ea typeface="ＭＳ Ｐゴシック" charset="0"/>
              <a:cs typeface="ＭＳ Ｐゴシック" charset="0"/>
            </a:endParaRP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Spirited debate at ECCV 2012</a:t>
            </a:r>
          </a:p>
        </p:txBody>
      </p:sp>
      <p:sp>
        <p:nvSpPr>
          <p:cNvPr id="71683" name="Rectangle 3"/>
          <p:cNvSpPr>
            <a:spLocks/>
          </p:cNvSpPr>
          <p:nvPr/>
        </p:nvSpPr>
        <p:spPr bwMode="auto">
          <a:xfrm>
            <a:off x="3243263" y="1784350"/>
            <a:ext cx="65071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1000-way image classification</a:t>
            </a:r>
          </a:p>
        </p:txBody>
      </p:sp>
      <p:sp>
        <p:nvSpPr>
          <p:cNvPr id="71684" name="Rectangle 4"/>
          <p:cNvSpPr>
            <a:spLocks/>
          </p:cNvSpPr>
          <p:nvPr/>
        </p:nvSpPr>
        <p:spPr bwMode="auto">
          <a:xfrm>
            <a:off x="2363788" y="5327650"/>
            <a:ext cx="8266112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metric: classification error rate  (lower is better)</a:t>
            </a:r>
          </a:p>
        </p:txBody>
      </p:sp>
      <p:graphicFrame>
        <p:nvGraphicFramePr>
          <p:cNvPr id="129029" name="Group 5"/>
          <p:cNvGraphicFramePr>
            <a:graphicFrameLocks noGrp="1"/>
          </p:cNvGraphicFramePr>
          <p:nvPr/>
        </p:nvGraphicFramePr>
        <p:xfrm>
          <a:off x="3582988" y="2662238"/>
          <a:ext cx="5830887" cy="3455988"/>
        </p:xfrm>
        <a:graphic>
          <a:graphicData uri="http://schemas.openxmlformats.org/drawingml/2006/table">
            <a:tbl>
              <a:tblPr/>
              <a:tblGrid>
                <a:gridCol w="3594100"/>
                <a:gridCol w="2236787"/>
              </a:tblGrid>
              <a:tr h="6509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5" marB="5080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" charset="0"/>
                          <a:ea typeface="ヒラギノ角ゴ ProN W3" charset="0"/>
                          <a:cs typeface="Source Sans Pro" charset="0"/>
                          <a:sym typeface="Source Sans Pro" charset="0"/>
                        </a:rPr>
                        <a:t>Top-5 error</a:t>
                      </a:r>
                    </a:p>
                  </a:txBody>
                  <a:tcPr marL="50800" marR="50800" marT="50805" marB="50805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6509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Fisher Vectors (ISI)</a:t>
                      </a:r>
                    </a:p>
                  </a:txBody>
                  <a:tcPr marL="50800" marR="50800" marT="50805" marB="5080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26.2%</a:t>
                      </a:r>
                    </a:p>
                  </a:txBody>
                  <a:tcPr marL="50800" marR="50800" marT="50805" marB="50805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770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 SuperVision CNNs</a:t>
                      </a:r>
                    </a:p>
                  </a:txBody>
                  <a:tcPr marL="50800" marR="50800" marT="50805" marB="5080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16.4%</a:t>
                      </a:r>
                    </a:p>
                  </a:txBody>
                  <a:tcPr marL="50800" marR="50800" marT="50805" marB="50805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107705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7 SuperVision CNNs</a:t>
                      </a:r>
                    </a:p>
                  </a:txBody>
                  <a:tcPr marL="50800" marR="50800" marT="50805" marB="50805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15.3%</a:t>
                      </a:r>
                    </a:p>
                  </a:txBody>
                  <a:tcPr marL="50800" marR="50800" marT="50805" marB="50805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71698" name="Rectangle 36"/>
          <p:cNvSpPr>
            <a:spLocks/>
          </p:cNvSpPr>
          <p:nvPr/>
        </p:nvSpPr>
        <p:spPr bwMode="auto">
          <a:xfrm>
            <a:off x="9517063" y="4597400"/>
            <a:ext cx="21097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400">
                <a:solidFill>
                  <a:srgbClr val="FF8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now:</a:t>
            </a:r>
            <a:r>
              <a:rPr lang="en-US" sz="3400">
                <a:solidFill>
                  <a:srgbClr val="FF8000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 ~12%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training: </a:t>
            </a:r>
            <a:r>
              <a:rPr lang="en-US" smtClean="0">
                <a:solidFill>
                  <a:srgbClr val="FF8000"/>
                </a:solidFill>
              </a:rPr>
              <a:t>Step 1</a:t>
            </a:r>
          </a:p>
        </p:txBody>
      </p:sp>
      <p:sp>
        <p:nvSpPr>
          <p:cNvPr id="73730" name="Rectangle 2"/>
          <p:cNvSpPr>
            <a:spLocks/>
          </p:cNvSpPr>
          <p:nvPr/>
        </p:nvSpPr>
        <p:spPr bwMode="auto">
          <a:xfrm>
            <a:off x="1900238" y="2044700"/>
            <a:ext cx="9190037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Supervised pre-training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Train a SuperVision CNN* for the 1000-way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ILSVRC image classification task</a:t>
            </a:r>
          </a:p>
        </p:txBody>
      </p:sp>
      <p:grpSp>
        <p:nvGrpSpPr>
          <p:cNvPr id="73731" name="Group 5"/>
          <p:cNvGrpSpPr>
            <a:grpSpLocks/>
          </p:cNvGrpSpPr>
          <p:nvPr/>
        </p:nvGrpSpPr>
        <p:grpSpPr bwMode="auto">
          <a:xfrm>
            <a:off x="2703513" y="4635500"/>
            <a:ext cx="7581900" cy="2438400"/>
            <a:chOff x="0" y="0"/>
            <a:chExt cx="4776" cy="1536"/>
          </a:xfrm>
        </p:grpSpPr>
        <p:sp>
          <p:nvSpPr>
            <p:cNvPr id="73733" name="Rectangle 3"/>
            <p:cNvSpPr>
              <a:spLocks/>
            </p:cNvSpPr>
            <p:nvPr/>
          </p:nvSpPr>
          <p:spPr bwMode="auto">
            <a:xfrm>
              <a:off x="0" y="0"/>
              <a:ext cx="4776" cy="15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7373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" y="32"/>
              <a:ext cx="4089" cy="1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732" name="Rectangle 6"/>
          <p:cNvSpPr>
            <a:spLocks/>
          </p:cNvSpPr>
          <p:nvPr/>
        </p:nvSpPr>
        <p:spPr bwMode="auto">
          <a:xfrm>
            <a:off x="2354263" y="8509000"/>
            <a:ext cx="82819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8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*Network from Krizhevsky, Sutskever &amp; Hinton. NIPS 2012</a:t>
            </a:r>
          </a:p>
          <a:p>
            <a:r>
              <a:rPr lang="en-US" sz="28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Also called </a:t>
            </a:r>
            <a:r>
              <a:rPr lang="ja-JP" altLang="en-US"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>
                <a:solidFill>
                  <a:schemeClr val="tx1"/>
                </a:solidFill>
                <a:cs typeface="Source Sans Pro Light" charset="0"/>
              </a:rPr>
              <a:t>AlexNet</a:t>
            </a:r>
            <a:r>
              <a:rPr lang="ja-JP" altLang="en-US"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80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training: </a:t>
            </a:r>
            <a:r>
              <a:rPr lang="en-US" smtClean="0">
                <a:solidFill>
                  <a:srgbClr val="FF8000"/>
                </a:solidFill>
              </a:rPr>
              <a:t>Step 2</a:t>
            </a:r>
          </a:p>
        </p:txBody>
      </p:sp>
      <p:sp>
        <p:nvSpPr>
          <p:cNvPr id="75778" name="Rectangle 2"/>
          <p:cNvSpPr>
            <a:spLocks/>
          </p:cNvSpPr>
          <p:nvPr/>
        </p:nvSpPr>
        <p:spPr bwMode="auto">
          <a:xfrm>
            <a:off x="0" y="2044700"/>
            <a:ext cx="12990513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Fine-tune the CNN for detection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Transfer the representation learned for ILSVRC 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classification to PASCAL (or ImageNet detection)</a:t>
            </a:r>
          </a:p>
        </p:txBody>
      </p:sp>
      <p:grpSp>
        <p:nvGrpSpPr>
          <p:cNvPr id="75779" name="Group 5"/>
          <p:cNvGrpSpPr>
            <a:grpSpLocks/>
          </p:cNvGrpSpPr>
          <p:nvPr/>
        </p:nvGrpSpPr>
        <p:grpSpPr bwMode="auto">
          <a:xfrm>
            <a:off x="2703513" y="4635500"/>
            <a:ext cx="7581900" cy="2438400"/>
            <a:chOff x="0" y="0"/>
            <a:chExt cx="4776" cy="1536"/>
          </a:xfrm>
        </p:grpSpPr>
        <p:sp>
          <p:nvSpPr>
            <p:cNvPr id="75780" name="Rectangle 3"/>
            <p:cNvSpPr>
              <a:spLocks/>
            </p:cNvSpPr>
            <p:nvPr/>
          </p:nvSpPr>
          <p:spPr bwMode="auto">
            <a:xfrm>
              <a:off x="0" y="0"/>
              <a:ext cx="4776" cy="15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7578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" y="48"/>
              <a:ext cx="3987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training: </a:t>
            </a:r>
            <a:r>
              <a:rPr lang="en-US" smtClean="0">
                <a:solidFill>
                  <a:srgbClr val="FF8000"/>
                </a:solidFill>
              </a:rPr>
              <a:t>Step 2</a:t>
            </a:r>
          </a:p>
        </p:txBody>
      </p:sp>
      <p:sp>
        <p:nvSpPr>
          <p:cNvPr id="77826" name="Rectangle 2"/>
          <p:cNvSpPr>
            <a:spLocks/>
          </p:cNvSpPr>
          <p:nvPr/>
        </p:nvSpPr>
        <p:spPr bwMode="auto">
          <a:xfrm>
            <a:off x="0" y="2044700"/>
            <a:ext cx="12990513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Fine-tune the CNN for detection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Transfer the representation learned for ILSVRC 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classification to PASCAL (or ImageNet detection)</a:t>
            </a:r>
          </a:p>
        </p:txBody>
      </p:sp>
      <p:grpSp>
        <p:nvGrpSpPr>
          <p:cNvPr id="77827" name="Group 5"/>
          <p:cNvGrpSpPr>
            <a:grpSpLocks/>
          </p:cNvGrpSpPr>
          <p:nvPr/>
        </p:nvGrpSpPr>
        <p:grpSpPr bwMode="auto">
          <a:xfrm>
            <a:off x="2703513" y="4635500"/>
            <a:ext cx="7581900" cy="2438400"/>
            <a:chOff x="0" y="0"/>
            <a:chExt cx="4776" cy="1536"/>
          </a:xfrm>
        </p:grpSpPr>
        <p:sp>
          <p:nvSpPr>
            <p:cNvPr id="77831" name="Rectangle 3"/>
            <p:cNvSpPr>
              <a:spLocks/>
            </p:cNvSpPr>
            <p:nvPr/>
          </p:nvSpPr>
          <p:spPr bwMode="auto">
            <a:xfrm>
              <a:off x="0" y="0"/>
              <a:ext cx="4776" cy="15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7783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" y="48"/>
              <a:ext cx="3987" cy="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7828" name="Group 8"/>
          <p:cNvGrpSpPr>
            <a:grpSpLocks/>
          </p:cNvGrpSpPr>
          <p:nvPr/>
        </p:nvGrpSpPr>
        <p:grpSpPr bwMode="auto">
          <a:xfrm>
            <a:off x="363538" y="7416800"/>
            <a:ext cx="12280900" cy="2082800"/>
            <a:chOff x="0" y="0"/>
            <a:chExt cx="7736" cy="1312"/>
          </a:xfrm>
        </p:grpSpPr>
        <p:sp>
          <p:nvSpPr>
            <p:cNvPr id="77829" name="Rectangle 6"/>
            <p:cNvSpPr>
              <a:spLocks/>
            </p:cNvSpPr>
            <p:nvPr/>
          </p:nvSpPr>
          <p:spPr bwMode="auto">
            <a:xfrm>
              <a:off x="48" y="48"/>
              <a:ext cx="7640" cy="1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>
                  <a:solidFill>
                    <a:srgbClr val="FF8000"/>
                  </a:solidFill>
                  <a:ea typeface="ＭＳ Ｐゴシック" charset="0"/>
                  <a:cs typeface="ＭＳ Ｐゴシック" charset="0"/>
                </a:rPr>
                <a:t>Try Caffe! </a:t>
              </a:r>
              <a:r>
                <a:rPr lang="en-US">
                  <a:solidFill>
                    <a:schemeClr val="tx1"/>
                  </a:solidFill>
                  <a:ea typeface="ＭＳ Ｐゴシック" charset="0"/>
                  <a:cs typeface="ＭＳ Ｐゴシック" charset="0"/>
                </a:rPr>
                <a:t> http://caffe.berkeleyvision.org</a:t>
              </a:r>
            </a:p>
            <a:p>
              <a:pPr algn="l"/>
              <a:r>
                <a:rPr lang="en-US" sz="3200">
                  <a:solidFill>
                    <a:schemeClr val="tx1"/>
                  </a:solidFill>
                  <a:ea typeface="ＭＳ Ｐゴシック" charset="0"/>
                  <a:cs typeface="ＭＳ Ｐゴシック" charset="0"/>
                </a:rPr>
                <a:t>  - Clean &amp; fast CNN library in C++ with Python and MATLAB interfaces</a:t>
              </a:r>
            </a:p>
            <a:p>
              <a:pPr algn="l"/>
              <a:r>
                <a:rPr lang="en-US" sz="3200">
                  <a:solidFill>
                    <a:schemeClr val="tx1"/>
                  </a:solidFill>
                  <a:ea typeface="ＭＳ Ｐゴシック" charset="0"/>
                  <a:cs typeface="ＭＳ Ｐゴシック" charset="0"/>
                </a:rPr>
                <a:t>  - Used by R-CNN for training, fine-tuning, and feature computation</a:t>
              </a:r>
            </a:p>
          </p:txBody>
        </p:sp>
        <p:pic>
          <p:nvPicPr>
            <p:cNvPr id="77830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736" cy="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R-CNN training: </a:t>
            </a:r>
            <a:r>
              <a:rPr lang="en-US" smtClean="0">
                <a:solidFill>
                  <a:srgbClr val="FF8000"/>
                </a:solidFill>
              </a:rPr>
              <a:t>Step 3</a:t>
            </a:r>
          </a:p>
        </p:txBody>
      </p:sp>
      <p:sp>
        <p:nvSpPr>
          <p:cNvPr id="79874" name="Rectangle 2"/>
          <p:cNvSpPr>
            <a:spLocks/>
          </p:cNvSpPr>
          <p:nvPr/>
        </p:nvSpPr>
        <p:spPr bwMode="auto">
          <a:xfrm>
            <a:off x="0" y="2044700"/>
            <a:ext cx="12990513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Train detection SVMs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(With the softmax classifier from fine-tuning</a:t>
            </a:r>
          </a:p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mAP decreases from 54% to  51%)</a:t>
            </a:r>
          </a:p>
        </p:txBody>
      </p:sp>
      <p:grpSp>
        <p:nvGrpSpPr>
          <p:cNvPr id="79875" name="Group 5"/>
          <p:cNvGrpSpPr>
            <a:grpSpLocks/>
          </p:cNvGrpSpPr>
          <p:nvPr/>
        </p:nvGrpSpPr>
        <p:grpSpPr bwMode="auto">
          <a:xfrm>
            <a:off x="1408113" y="4635500"/>
            <a:ext cx="10172700" cy="2438400"/>
            <a:chOff x="0" y="0"/>
            <a:chExt cx="6408" cy="1536"/>
          </a:xfrm>
        </p:grpSpPr>
        <p:sp>
          <p:nvSpPr>
            <p:cNvPr id="79876" name="Rectangle 3"/>
            <p:cNvSpPr>
              <a:spLocks/>
            </p:cNvSpPr>
            <p:nvPr/>
          </p:nvSpPr>
          <p:spPr bwMode="auto">
            <a:xfrm>
              <a:off x="0" y="0"/>
              <a:ext cx="6408" cy="15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7987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" y="111"/>
              <a:ext cx="6352" cy="1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Compare with fine-tuned R-CNN</a:t>
            </a:r>
          </a:p>
        </p:txBody>
      </p:sp>
      <p:graphicFrame>
        <p:nvGraphicFramePr>
          <p:cNvPr id="114690" name="Group 2"/>
          <p:cNvGraphicFramePr>
            <a:graphicFrameLocks noGrp="1"/>
          </p:cNvGraphicFramePr>
          <p:nvPr/>
        </p:nvGraphicFramePr>
        <p:xfrm>
          <a:off x="1425575" y="1658938"/>
          <a:ext cx="10153650" cy="7386633"/>
        </p:xfrm>
        <a:graphic>
          <a:graphicData uri="http://schemas.openxmlformats.org/drawingml/2006/table">
            <a:tbl>
              <a:tblPr/>
              <a:tblGrid>
                <a:gridCol w="5645150"/>
                <a:gridCol w="2405063"/>
                <a:gridCol w="2103437"/>
              </a:tblGrid>
              <a:tr h="820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31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" charset="0"/>
                          <a:ea typeface="ヒラギノ角ゴ ProN W3" charset="0"/>
                          <a:cs typeface="Source Sans Pro" charset="0"/>
                          <a:sym typeface="Source Sans Pro" charset="0"/>
                        </a:rPr>
                        <a:t>VOC 2007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" charset="0"/>
                          <a:ea typeface="ヒラギノ角ゴ ProN W3" charset="0"/>
                          <a:cs typeface="Source Sans Pro" charset="0"/>
                          <a:sym typeface="Source Sans Pro" charset="0"/>
                        </a:rPr>
                        <a:t>VOC 2010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Regionlets (Wang et al. 2013)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41.7%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39.7%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SegDPM (Fidler et al. 2013)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40.4%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</a:t>
                      </a: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E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pool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E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44.2%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fc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46.2%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fc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44.7%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FT </a:t>
                      </a: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E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pool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E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47.3%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FT fc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53.1%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FT fc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54.2%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50.2%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960" name="Rectangle 96"/>
          <p:cNvSpPr>
            <a:spLocks/>
          </p:cNvSpPr>
          <p:nvPr/>
        </p:nvSpPr>
        <p:spPr bwMode="auto">
          <a:xfrm>
            <a:off x="2006600" y="9042400"/>
            <a:ext cx="89804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rgbClr val="FEFEFE"/>
                </a:solidFill>
                <a:ea typeface="ＭＳ Ｐゴシック" charset="0"/>
                <a:cs typeface="ＭＳ Ｐゴシック" charset="0"/>
              </a:rPr>
              <a:t>metric: mean average precision (higher is better)</a:t>
            </a:r>
          </a:p>
        </p:txBody>
      </p:sp>
      <p:sp>
        <p:nvSpPr>
          <p:cNvPr id="81961" name="Rectangle 97"/>
          <p:cNvSpPr>
            <a:spLocks/>
          </p:cNvSpPr>
          <p:nvPr/>
        </p:nvSpPr>
        <p:spPr bwMode="auto">
          <a:xfrm rot="-5400000">
            <a:off x="-103187" y="7461250"/>
            <a:ext cx="2355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70000"/>
              </a:lnSpc>
            </a:pPr>
            <a:r>
              <a:rPr lang="en-US">
                <a:solidFill>
                  <a:srgbClr val="FEFEFE"/>
                </a:solidFill>
                <a:ea typeface="ＭＳ Ｐゴシック" charset="0"/>
                <a:cs typeface="ＭＳ Ｐゴシック" charset="0"/>
              </a:rPr>
              <a:t>fine-tuned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A rapid rise in performance</a:t>
            </a:r>
          </a:p>
        </p:txBody>
      </p:sp>
      <p:sp>
        <p:nvSpPr>
          <p:cNvPr id="11266" name="Rectangle 2"/>
          <p:cNvSpPr>
            <a:spLocks/>
          </p:cNvSpPr>
          <p:nvPr/>
        </p:nvSpPr>
        <p:spPr bwMode="auto">
          <a:xfrm>
            <a:off x="2309813" y="6584950"/>
            <a:ext cx="7000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</a:t>
            </a:r>
          </a:p>
        </p:txBody>
      </p:sp>
      <p:grpSp>
        <p:nvGrpSpPr>
          <p:cNvPr id="11267" name="Group 10"/>
          <p:cNvGrpSpPr>
            <a:grpSpLocks/>
          </p:cNvGrpSpPr>
          <p:nvPr/>
        </p:nvGrpSpPr>
        <p:grpSpPr bwMode="auto">
          <a:xfrm>
            <a:off x="317500" y="2070100"/>
            <a:ext cx="12369800" cy="7099300"/>
            <a:chOff x="0" y="0"/>
            <a:chExt cx="7792" cy="4472"/>
          </a:xfrm>
        </p:grpSpPr>
        <p:pic>
          <p:nvPicPr>
            <p:cNvPr id="112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792" cy="4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4" name="Rectangle 4"/>
            <p:cNvSpPr>
              <a:spLocks/>
            </p:cNvSpPr>
            <p:nvPr/>
          </p:nvSpPr>
          <p:spPr bwMode="auto">
            <a:xfrm>
              <a:off x="1153" y="3744"/>
              <a:ext cx="6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07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1285" name="Rectangle 5"/>
            <p:cNvSpPr>
              <a:spLocks/>
            </p:cNvSpPr>
            <p:nvPr/>
          </p:nvSpPr>
          <p:spPr bwMode="auto">
            <a:xfrm>
              <a:off x="1944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08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1286" name="Rectangle 6"/>
            <p:cNvSpPr>
              <a:spLocks/>
            </p:cNvSpPr>
            <p:nvPr/>
          </p:nvSpPr>
          <p:spPr bwMode="auto">
            <a:xfrm>
              <a:off x="271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09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1287" name="Rectangle 7"/>
            <p:cNvSpPr>
              <a:spLocks/>
            </p:cNvSpPr>
            <p:nvPr/>
          </p:nvSpPr>
          <p:spPr bwMode="auto">
            <a:xfrm>
              <a:off x="349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10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1288" name="Rectangle 8"/>
            <p:cNvSpPr>
              <a:spLocks/>
            </p:cNvSpPr>
            <p:nvPr/>
          </p:nvSpPr>
          <p:spPr bwMode="auto">
            <a:xfrm>
              <a:off x="427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11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1289" name="Rectangle 9"/>
            <p:cNvSpPr>
              <a:spLocks/>
            </p:cNvSpPr>
            <p:nvPr/>
          </p:nvSpPr>
          <p:spPr bwMode="auto">
            <a:xfrm>
              <a:off x="505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12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</p:grpSp>
      <p:sp>
        <p:nvSpPr>
          <p:cNvPr id="11268" name="Rectangle 11"/>
          <p:cNvSpPr>
            <a:spLocks/>
          </p:cNvSpPr>
          <p:nvPr/>
        </p:nvSpPr>
        <p:spPr bwMode="auto">
          <a:xfrm>
            <a:off x="2336800" y="6604000"/>
            <a:ext cx="698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</a:t>
            </a:r>
          </a:p>
        </p:txBody>
      </p:sp>
      <p:sp>
        <p:nvSpPr>
          <p:cNvPr id="11269" name="Rectangle 12"/>
          <p:cNvSpPr>
            <a:spLocks/>
          </p:cNvSpPr>
          <p:nvPr/>
        </p:nvSpPr>
        <p:spPr bwMode="auto">
          <a:xfrm>
            <a:off x="3219450" y="6134100"/>
            <a:ext cx="14747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HOG+BOW</a:t>
            </a:r>
          </a:p>
        </p:txBody>
      </p:sp>
      <p:sp>
        <p:nvSpPr>
          <p:cNvPr id="11270" name="Rectangle 13"/>
          <p:cNvSpPr>
            <a:spLocks/>
          </p:cNvSpPr>
          <p:nvPr/>
        </p:nvSpPr>
        <p:spPr bwMode="auto">
          <a:xfrm>
            <a:off x="4789488" y="5727700"/>
            <a:ext cx="774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</a:t>
            </a:r>
          </a:p>
        </p:txBody>
      </p:sp>
      <p:sp>
        <p:nvSpPr>
          <p:cNvPr id="11271" name="Rectangle 14"/>
          <p:cNvSpPr>
            <a:spLocks/>
          </p:cNvSpPr>
          <p:nvPr/>
        </p:nvSpPr>
        <p:spPr bwMode="auto">
          <a:xfrm>
            <a:off x="5857875" y="5010150"/>
            <a:ext cx="10017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</a:t>
            </a:r>
          </a:p>
        </p:txBody>
      </p:sp>
      <p:sp>
        <p:nvSpPr>
          <p:cNvPr id="11272" name="Rectangle 15"/>
          <p:cNvSpPr>
            <a:spLocks/>
          </p:cNvSpPr>
          <p:nvPr/>
        </p:nvSpPr>
        <p:spPr bwMode="auto">
          <a:xfrm>
            <a:off x="6923088" y="4711700"/>
            <a:ext cx="12668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Selective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Search</a:t>
            </a:r>
          </a:p>
        </p:txBody>
      </p:sp>
      <p:sp>
        <p:nvSpPr>
          <p:cNvPr id="11273" name="Rectangle 16"/>
          <p:cNvSpPr>
            <a:spLocks/>
          </p:cNvSpPr>
          <p:nvPr/>
        </p:nvSpPr>
        <p:spPr bwMode="auto">
          <a:xfrm>
            <a:off x="8264525" y="4711700"/>
            <a:ext cx="13287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Selective 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Search,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</a:t>
            </a:r>
          </a:p>
        </p:txBody>
      </p:sp>
      <p:sp>
        <p:nvSpPr>
          <p:cNvPr id="11274" name="Rectangle 17"/>
          <p:cNvSpPr>
            <a:spLocks/>
          </p:cNvSpPr>
          <p:nvPr/>
        </p:nvSpPr>
        <p:spPr bwMode="auto">
          <a:xfrm>
            <a:off x="8591550" y="41148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41%</a:t>
            </a:r>
          </a:p>
        </p:txBody>
      </p:sp>
      <p:sp>
        <p:nvSpPr>
          <p:cNvPr id="11275" name="Rectangle 18"/>
          <p:cNvSpPr>
            <a:spLocks/>
          </p:cNvSpPr>
          <p:nvPr/>
        </p:nvSpPr>
        <p:spPr bwMode="auto">
          <a:xfrm>
            <a:off x="1714500" y="8604250"/>
            <a:ext cx="8026400" cy="469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b="1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rPr>
              <a:t>PASCAL VOC challenge dataset</a:t>
            </a:r>
          </a:p>
        </p:txBody>
      </p:sp>
      <p:sp>
        <p:nvSpPr>
          <p:cNvPr id="11276" name="Rectangle 19"/>
          <p:cNvSpPr>
            <a:spLocks/>
          </p:cNvSpPr>
          <p:nvPr/>
        </p:nvSpPr>
        <p:spPr bwMode="auto">
          <a:xfrm>
            <a:off x="7296150" y="41148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41%</a:t>
            </a:r>
          </a:p>
        </p:txBody>
      </p:sp>
      <p:sp>
        <p:nvSpPr>
          <p:cNvPr id="11277" name="Rectangle 20"/>
          <p:cNvSpPr>
            <a:spLocks/>
          </p:cNvSpPr>
          <p:nvPr/>
        </p:nvSpPr>
        <p:spPr bwMode="auto">
          <a:xfrm>
            <a:off x="6026150" y="44323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37%</a:t>
            </a:r>
          </a:p>
        </p:txBody>
      </p:sp>
      <p:sp>
        <p:nvSpPr>
          <p:cNvPr id="11278" name="Rectangle 21"/>
          <p:cNvSpPr>
            <a:spLocks/>
          </p:cNvSpPr>
          <p:nvPr/>
        </p:nvSpPr>
        <p:spPr bwMode="auto">
          <a:xfrm>
            <a:off x="4845050" y="51689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28%</a:t>
            </a:r>
          </a:p>
        </p:txBody>
      </p:sp>
      <p:sp>
        <p:nvSpPr>
          <p:cNvPr id="11279" name="Rectangle 22"/>
          <p:cNvSpPr>
            <a:spLocks/>
          </p:cNvSpPr>
          <p:nvPr/>
        </p:nvSpPr>
        <p:spPr bwMode="auto">
          <a:xfrm>
            <a:off x="3625850" y="55118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23%</a:t>
            </a:r>
          </a:p>
        </p:txBody>
      </p:sp>
      <p:sp>
        <p:nvSpPr>
          <p:cNvPr id="11280" name="Rectangle 23"/>
          <p:cNvSpPr>
            <a:spLocks/>
          </p:cNvSpPr>
          <p:nvPr/>
        </p:nvSpPr>
        <p:spPr bwMode="auto">
          <a:xfrm>
            <a:off x="2376488" y="5930900"/>
            <a:ext cx="6683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17%</a:t>
            </a:r>
          </a:p>
        </p:txBody>
      </p:sp>
      <p:sp>
        <p:nvSpPr>
          <p:cNvPr id="11281" name="Line 24"/>
          <p:cNvSpPr>
            <a:spLocks noChangeShapeType="1"/>
          </p:cNvSpPr>
          <p:nvPr/>
        </p:nvSpPr>
        <p:spPr bwMode="auto">
          <a:xfrm flipH="1">
            <a:off x="2266950" y="4394200"/>
            <a:ext cx="4013200" cy="1511300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82" name="Rectangle 25"/>
          <p:cNvSpPr>
            <a:spLocks/>
          </p:cNvSpPr>
          <p:nvPr/>
        </p:nvSpPr>
        <p:spPr bwMode="auto">
          <a:xfrm>
            <a:off x="-88900" y="9207500"/>
            <a:ext cx="13181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[Source: http://pascallin.ecs.soton.ac.uk/challenges/VOC/voc20{07,08,09,10,11,12}/results/index.html]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did the network learn?</a:t>
            </a:r>
          </a:p>
        </p:txBody>
      </p:sp>
      <p:grpSp>
        <p:nvGrpSpPr>
          <p:cNvPr id="82946" name="Group 4"/>
          <p:cNvGrpSpPr>
            <a:grpSpLocks/>
          </p:cNvGrpSpPr>
          <p:nvPr/>
        </p:nvGrpSpPr>
        <p:grpSpPr bwMode="auto">
          <a:xfrm>
            <a:off x="1990725" y="1306513"/>
            <a:ext cx="9017000" cy="2973387"/>
            <a:chOff x="0" y="0"/>
            <a:chExt cx="5680" cy="1872"/>
          </a:xfrm>
        </p:grpSpPr>
        <p:sp>
          <p:nvSpPr>
            <p:cNvPr id="82947" name="Rectangle 2"/>
            <p:cNvSpPr>
              <a:spLocks/>
            </p:cNvSpPr>
            <p:nvPr/>
          </p:nvSpPr>
          <p:spPr bwMode="auto">
            <a:xfrm>
              <a:off x="3" y="71"/>
              <a:ext cx="5651" cy="18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8294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680" cy="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3" name="Group 3"/>
          <p:cNvGrpSpPr>
            <a:grpSpLocks/>
          </p:cNvGrpSpPr>
          <p:nvPr/>
        </p:nvGrpSpPr>
        <p:grpSpPr bwMode="auto">
          <a:xfrm>
            <a:off x="3311525" y="1306513"/>
            <a:ext cx="9017000" cy="2973387"/>
            <a:chOff x="0" y="0"/>
            <a:chExt cx="5680" cy="1872"/>
          </a:xfrm>
        </p:grpSpPr>
        <p:sp>
          <p:nvSpPr>
            <p:cNvPr id="85010" name="Rectangle 1"/>
            <p:cNvSpPr>
              <a:spLocks/>
            </p:cNvSpPr>
            <p:nvPr/>
          </p:nvSpPr>
          <p:spPr bwMode="auto">
            <a:xfrm>
              <a:off x="3" y="71"/>
              <a:ext cx="5651" cy="18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850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680" cy="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did the network learn?</a:t>
            </a:r>
          </a:p>
        </p:txBody>
      </p:sp>
      <p:pic>
        <p:nvPicPr>
          <p:cNvPr id="84995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5213350"/>
            <a:ext cx="478790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Rectangle 6"/>
          <p:cNvSpPr>
            <a:spLocks/>
          </p:cNvSpPr>
          <p:nvPr/>
        </p:nvSpPr>
        <p:spPr bwMode="auto">
          <a:xfrm>
            <a:off x="1641475" y="7683500"/>
            <a:ext cx="34353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pool</a:t>
            </a:r>
            <a:r>
              <a:rPr lang="en-US" sz="3600" baseline="-6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5</a:t>
            </a:r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feature map</a:t>
            </a:r>
          </a:p>
        </p:txBody>
      </p:sp>
      <p:grpSp>
        <p:nvGrpSpPr>
          <p:cNvPr id="84997" name="Group 9"/>
          <p:cNvGrpSpPr>
            <a:grpSpLocks/>
          </p:cNvGrpSpPr>
          <p:nvPr/>
        </p:nvGrpSpPr>
        <p:grpSpPr bwMode="auto">
          <a:xfrm>
            <a:off x="3643313" y="6273800"/>
            <a:ext cx="215900" cy="557213"/>
            <a:chOff x="0" y="0"/>
            <a:chExt cx="135" cy="351"/>
          </a:xfrm>
        </p:grpSpPr>
        <p:sp>
          <p:nvSpPr>
            <p:cNvPr id="85008" name="AutoShape 7"/>
            <p:cNvSpPr>
              <a:spLocks/>
            </p:cNvSpPr>
            <p:nvPr/>
          </p:nvSpPr>
          <p:spPr bwMode="auto">
            <a:xfrm>
              <a:off x="0" y="4"/>
              <a:ext cx="133" cy="347"/>
            </a:xfrm>
            <a:custGeom>
              <a:avLst/>
              <a:gdLst>
                <a:gd name="T0" fmla="*/ 133 w 21600"/>
                <a:gd name="T1" fmla="*/ 347 h 21600"/>
                <a:gd name="T2" fmla="*/ 133 w 21600"/>
                <a:gd name="T3" fmla="*/ 240 h 21600"/>
                <a:gd name="T4" fmla="*/ 133 w 21600"/>
                <a:gd name="T5" fmla="*/ 134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600" y="19389"/>
                    <a:pt x="21600" y="17177"/>
                    <a:pt x="21600" y="14966"/>
                  </a:cubicBezTo>
                  <a:cubicBezTo>
                    <a:pt x="21600" y="12754"/>
                    <a:pt x="21600" y="10543"/>
                    <a:pt x="21600" y="8332"/>
                  </a:cubicBezTo>
                  <a:lnTo>
                    <a:pt x="0" y="0"/>
                  </a:lnTo>
                </a:path>
              </a:pathLst>
            </a:custGeom>
            <a:solidFill>
              <a:srgbClr val="FEFEFE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009" name="AutoShape 8"/>
            <p:cNvSpPr>
              <a:spLocks/>
            </p:cNvSpPr>
            <p:nvPr/>
          </p:nvSpPr>
          <p:spPr bwMode="auto">
            <a:xfrm rot="10800000">
              <a:off x="1" y="0"/>
              <a:ext cx="134" cy="346"/>
            </a:xfrm>
            <a:custGeom>
              <a:avLst/>
              <a:gdLst>
                <a:gd name="T0" fmla="*/ 134 w 21600"/>
                <a:gd name="T1" fmla="*/ 346 h 21600"/>
                <a:gd name="T2" fmla="*/ 134 w 21600"/>
                <a:gd name="T3" fmla="*/ 240 h 21600"/>
                <a:gd name="T4" fmla="*/ 134 w 21600"/>
                <a:gd name="T5" fmla="*/ 133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600" y="19389"/>
                    <a:pt x="21600" y="17177"/>
                    <a:pt x="21600" y="14966"/>
                  </a:cubicBezTo>
                  <a:cubicBezTo>
                    <a:pt x="21600" y="12754"/>
                    <a:pt x="21600" y="10543"/>
                    <a:pt x="21600" y="8332"/>
                  </a:cubicBezTo>
                  <a:lnTo>
                    <a:pt x="0" y="0"/>
                  </a:lnTo>
                </a:path>
              </a:pathLst>
            </a:custGeom>
            <a:solidFill>
              <a:srgbClr val="FEFEFE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4998" name="Rectangle 10"/>
          <p:cNvSpPr>
            <a:spLocks/>
          </p:cNvSpPr>
          <p:nvPr/>
        </p:nvSpPr>
        <p:spPr bwMode="auto">
          <a:xfrm>
            <a:off x="7356475" y="7258050"/>
            <a:ext cx="2714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x</a:t>
            </a:r>
          </a:p>
        </p:txBody>
      </p:sp>
      <p:sp>
        <p:nvSpPr>
          <p:cNvPr id="84999" name="Rectangle 11"/>
          <p:cNvSpPr>
            <a:spLocks/>
          </p:cNvSpPr>
          <p:nvPr/>
        </p:nvSpPr>
        <p:spPr bwMode="auto">
          <a:xfrm>
            <a:off x="6323013" y="6308725"/>
            <a:ext cx="2730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y</a:t>
            </a:r>
          </a:p>
        </p:txBody>
      </p:sp>
      <p:sp>
        <p:nvSpPr>
          <p:cNvPr id="85000" name="Rectangle 12"/>
          <p:cNvSpPr>
            <a:spLocks/>
          </p:cNvSpPr>
          <p:nvPr/>
        </p:nvSpPr>
        <p:spPr bwMode="auto">
          <a:xfrm>
            <a:off x="3198813" y="6534150"/>
            <a:ext cx="2714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x</a:t>
            </a:r>
          </a:p>
        </p:txBody>
      </p:sp>
      <p:sp>
        <p:nvSpPr>
          <p:cNvPr id="85001" name="Rectangle 13"/>
          <p:cNvSpPr>
            <a:spLocks/>
          </p:cNvSpPr>
          <p:nvPr/>
        </p:nvSpPr>
        <p:spPr bwMode="auto">
          <a:xfrm>
            <a:off x="2947988" y="5876925"/>
            <a:ext cx="2746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y</a:t>
            </a:r>
          </a:p>
        </p:txBody>
      </p:sp>
      <p:sp>
        <p:nvSpPr>
          <p:cNvPr id="85002" name="Rectangle 14"/>
          <p:cNvSpPr>
            <a:spLocks/>
          </p:cNvSpPr>
          <p:nvPr/>
        </p:nvSpPr>
        <p:spPr bwMode="auto">
          <a:xfrm>
            <a:off x="1855788" y="4802188"/>
            <a:ext cx="27384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← feature channels →</a:t>
            </a:r>
          </a:p>
        </p:txBody>
      </p:sp>
      <p:pic>
        <p:nvPicPr>
          <p:cNvPr id="85003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9" t="1694" r="4465" b="2118"/>
          <a:stretch>
            <a:fillRect/>
          </a:stretch>
        </p:blipFill>
        <p:spPr bwMode="auto">
          <a:xfrm>
            <a:off x="647700" y="1892300"/>
            <a:ext cx="17780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4" name="Rectangle 16"/>
          <p:cNvSpPr>
            <a:spLocks/>
          </p:cNvSpPr>
          <p:nvPr/>
        </p:nvSpPr>
        <p:spPr bwMode="auto">
          <a:xfrm>
            <a:off x="358775" y="3670300"/>
            <a:ext cx="2341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solidFill>
                  <a:schemeClr val="tx1"/>
                </a:solidFill>
                <a:cs typeface="Source Sans Pro Light" charset="0"/>
              </a:rPr>
              <a:t>stimulus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5005" name="Line 17"/>
          <p:cNvSpPr>
            <a:spLocks noChangeShapeType="1"/>
          </p:cNvSpPr>
          <p:nvPr/>
        </p:nvSpPr>
        <p:spPr bwMode="auto">
          <a:xfrm flipH="1">
            <a:off x="2592388" y="2794000"/>
            <a:ext cx="560387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106" name="Line 18"/>
          <p:cNvSpPr>
            <a:spLocks noChangeShapeType="1"/>
          </p:cNvSpPr>
          <p:nvPr/>
        </p:nvSpPr>
        <p:spPr bwMode="auto">
          <a:xfrm rot="10800000" flipH="1">
            <a:off x="5492750" y="3594100"/>
            <a:ext cx="4483100" cy="1979613"/>
          </a:xfrm>
          <a:prstGeom prst="line">
            <a:avLst/>
          </a:prstGeom>
          <a:noFill/>
          <a:ln w="38100" cap="flat">
            <a:solidFill>
              <a:srgbClr val="FF80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pic>
        <p:nvPicPr>
          <p:cNvPr id="89107" name="Picture 1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997200"/>
            <a:ext cx="889000" cy="116840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1" name="Group 3"/>
          <p:cNvGrpSpPr>
            <a:grpSpLocks/>
          </p:cNvGrpSpPr>
          <p:nvPr/>
        </p:nvGrpSpPr>
        <p:grpSpPr bwMode="auto">
          <a:xfrm>
            <a:off x="3311525" y="1306513"/>
            <a:ext cx="9017000" cy="2973387"/>
            <a:chOff x="0" y="0"/>
            <a:chExt cx="5680" cy="1872"/>
          </a:xfrm>
        </p:grpSpPr>
        <p:sp>
          <p:nvSpPr>
            <p:cNvPr id="87066" name="Rectangle 1"/>
            <p:cNvSpPr>
              <a:spLocks/>
            </p:cNvSpPr>
            <p:nvPr/>
          </p:nvSpPr>
          <p:spPr bwMode="auto">
            <a:xfrm>
              <a:off x="3" y="71"/>
              <a:ext cx="5651" cy="18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8706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680" cy="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11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did the network learn?</a:t>
            </a:r>
          </a:p>
        </p:txBody>
      </p:sp>
      <p:pic>
        <p:nvPicPr>
          <p:cNvPr id="8704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5245100"/>
            <a:ext cx="55880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Rectangle 6"/>
          <p:cNvSpPr>
            <a:spLocks/>
          </p:cNvSpPr>
          <p:nvPr/>
        </p:nvSpPr>
        <p:spPr bwMode="auto">
          <a:xfrm>
            <a:off x="6065838" y="7683500"/>
            <a:ext cx="588486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feature position   receptive field</a:t>
            </a:r>
          </a:p>
        </p:txBody>
      </p:sp>
      <p:pic>
        <p:nvPicPr>
          <p:cNvPr id="87045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5213350"/>
            <a:ext cx="478790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Rectangle 8"/>
          <p:cNvSpPr>
            <a:spLocks/>
          </p:cNvSpPr>
          <p:nvPr/>
        </p:nvSpPr>
        <p:spPr bwMode="auto">
          <a:xfrm>
            <a:off x="1641475" y="7683500"/>
            <a:ext cx="34353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pool</a:t>
            </a:r>
            <a:r>
              <a:rPr lang="en-US" sz="3600" baseline="-6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5</a:t>
            </a:r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feature map</a:t>
            </a:r>
          </a:p>
        </p:txBody>
      </p:sp>
      <p:grpSp>
        <p:nvGrpSpPr>
          <p:cNvPr id="87047" name="Group 11"/>
          <p:cNvGrpSpPr>
            <a:grpSpLocks/>
          </p:cNvGrpSpPr>
          <p:nvPr/>
        </p:nvGrpSpPr>
        <p:grpSpPr bwMode="auto">
          <a:xfrm>
            <a:off x="3643313" y="6273800"/>
            <a:ext cx="215900" cy="557213"/>
            <a:chOff x="0" y="0"/>
            <a:chExt cx="135" cy="351"/>
          </a:xfrm>
        </p:grpSpPr>
        <p:sp>
          <p:nvSpPr>
            <p:cNvPr id="87064" name="AutoShape 9"/>
            <p:cNvSpPr>
              <a:spLocks/>
            </p:cNvSpPr>
            <p:nvPr/>
          </p:nvSpPr>
          <p:spPr bwMode="auto">
            <a:xfrm>
              <a:off x="0" y="4"/>
              <a:ext cx="133" cy="347"/>
            </a:xfrm>
            <a:custGeom>
              <a:avLst/>
              <a:gdLst>
                <a:gd name="T0" fmla="*/ 133 w 21600"/>
                <a:gd name="T1" fmla="*/ 347 h 21600"/>
                <a:gd name="T2" fmla="*/ 133 w 21600"/>
                <a:gd name="T3" fmla="*/ 240 h 21600"/>
                <a:gd name="T4" fmla="*/ 133 w 21600"/>
                <a:gd name="T5" fmla="*/ 134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600" y="19389"/>
                    <a:pt x="21600" y="17177"/>
                    <a:pt x="21600" y="14966"/>
                  </a:cubicBezTo>
                  <a:cubicBezTo>
                    <a:pt x="21600" y="12754"/>
                    <a:pt x="21600" y="10543"/>
                    <a:pt x="21600" y="8332"/>
                  </a:cubicBezTo>
                  <a:lnTo>
                    <a:pt x="0" y="0"/>
                  </a:lnTo>
                </a:path>
              </a:pathLst>
            </a:custGeom>
            <a:solidFill>
              <a:srgbClr val="FEFEFE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7065" name="AutoShape 10"/>
            <p:cNvSpPr>
              <a:spLocks/>
            </p:cNvSpPr>
            <p:nvPr/>
          </p:nvSpPr>
          <p:spPr bwMode="auto">
            <a:xfrm rot="10800000">
              <a:off x="1" y="0"/>
              <a:ext cx="134" cy="346"/>
            </a:xfrm>
            <a:custGeom>
              <a:avLst/>
              <a:gdLst>
                <a:gd name="T0" fmla="*/ 134 w 21600"/>
                <a:gd name="T1" fmla="*/ 346 h 21600"/>
                <a:gd name="T2" fmla="*/ 134 w 21600"/>
                <a:gd name="T3" fmla="*/ 240 h 21600"/>
                <a:gd name="T4" fmla="*/ 134 w 21600"/>
                <a:gd name="T5" fmla="*/ 133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600" y="19389"/>
                    <a:pt x="21600" y="17177"/>
                    <a:pt x="21600" y="14966"/>
                  </a:cubicBezTo>
                  <a:cubicBezTo>
                    <a:pt x="21600" y="12754"/>
                    <a:pt x="21600" y="10543"/>
                    <a:pt x="21600" y="8332"/>
                  </a:cubicBezTo>
                  <a:lnTo>
                    <a:pt x="0" y="0"/>
                  </a:lnTo>
                </a:path>
              </a:pathLst>
            </a:custGeom>
            <a:solidFill>
              <a:srgbClr val="FEFEFE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7048" name="AutoShape 12"/>
          <p:cNvSpPr>
            <a:spLocks/>
          </p:cNvSpPr>
          <p:nvPr/>
        </p:nvSpPr>
        <p:spPr bwMode="auto">
          <a:xfrm>
            <a:off x="3752850" y="4962525"/>
            <a:ext cx="4324350" cy="1504950"/>
          </a:xfrm>
          <a:custGeom>
            <a:avLst/>
            <a:gdLst>
              <a:gd name="T0" fmla="*/ 0 w 21600"/>
              <a:gd name="T1" fmla="*/ 1398614 h 16205"/>
              <a:gd name="T2" fmla="*/ 4324350 w 21600"/>
              <a:gd name="T3" fmla="*/ 1504950 h 1620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6205">
                <a:moveTo>
                  <a:pt x="0" y="15060"/>
                </a:moveTo>
                <a:cubicBezTo>
                  <a:pt x="6687" y="-5395"/>
                  <a:pt x="13887" y="-5013"/>
                  <a:pt x="21600" y="16205"/>
                </a:cubicBezTo>
              </a:path>
            </a:pathLst>
          </a:custGeom>
          <a:noFill/>
          <a:ln w="25400" cap="flat">
            <a:solidFill>
              <a:srgbClr val="FC8008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7049" name="Rectangle 13"/>
          <p:cNvSpPr>
            <a:spLocks/>
          </p:cNvSpPr>
          <p:nvPr/>
        </p:nvSpPr>
        <p:spPr bwMode="auto">
          <a:xfrm>
            <a:off x="7356475" y="7258050"/>
            <a:ext cx="2714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x</a:t>
            </a:r>
          </a:p>
        </p:txBody>
      </p:sp>
      <p:sp>
        <p:nvSpPr>
          <p:cNvPr id="87050" name="Rectangle 14"/>
          <p:cNvSpPr>
            <a:spLocks/>
          </p:cNvSpPr>
          <p:nvPr/>
        </p:nvSpPr>
        <p:spPr bwMode="auto">
          <a:xfrm>
            <a:off x="6323013" y="6308725"/>
            <a:ext cx="2730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y</a:t>
            </a:r>
          </a:p>
        </p:txBody>
      </p:sp>
      <p:sp>
        <p:nvSpPr>
          <p:cNvPr id="87051" name="Rectangle 15"/>
          <p:cNvSpPr>
            <a:spLocks/>
          </p:cNvSpPr>
          <p:nvPr/>
        </p:nvSpPr>
        <p:spPr bwMode="auto">
          <a:xfrm>
            <a:off x="3198813" y="6534150"/>
            <a:ext cx="2714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x</a:t>
            </a:r>
          </a:p>
        </p:txBody>
      </p:sp>
      <p:sp>
        <p:nvSpPr>
          <p:cNvPr id="87052" name="Rectangle 16"/>
          <p:cNvSpPr>
            <a:spLocks/>
          </p:cNvSpPr>
          <p:nvPr/>
        </p:nvSpPr>
        <p:spPr bwMode="auto">
          <a:xfrm>
            <a:off x="2947988" y="5876925"/>
            <a:ext cx="2746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y</a:t>
            </a:r>
          </a:p>
        </p:txBody>
      </p:sp>
      <p:sp>
        <p:nvSpPr>
          <p:cNvPr id="87053" name="Rectangle 17"/>
          <p:cNvSpPr>
            <a:spLocks/>
          </p:cNvSpPr>
          <p:nvPr/>
        </p:nvSpPr>
        <p:spPr bwMode="auto">
          <a:xfrm>
            <a:off x="1855788" y="4802188"/>
            <a:ext cx="27384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← feature channels →</a:t>
            </a:r>
          </a:p>
        </p:txBody>
      </p:sp>
      <p:sp>
        <p:nvSpPr>
          <p:cNvPr id="87054" name="Rectangle 18"/>
          <p:cNvSpPr>
            <a:spLocks/>
          </p:cNvSpPr>
          <p:nvPr/>
        </p:nvSpPr>
        <p:spPr bwMode="auto">
          <a:xfrm>
            <a:off x="1654175" y="8559800"/>
            <a:ext cx="96821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Visualize images that activate pool</a:t>
            </a:r>
            <a:r>
              <a:rPr lang="en-US" baseline="-6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5</a:t>
            </a:r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 a feature</a:t>
            </a:r>
          </a:p>
        </p:txBody>
      </p:sp>
      <p:sp>
        <p:nvSpPr>
          <p:cNvPr id="91155" name="Line 19"/>
          <p:cNvSpPr>
            <a:spLocks noChangeShapeType="1"/>
          </p:cNvSpPr>
          <p:nvPr/>
        </p:nvSpPr>
        <p:spPr bwMode="auto">
          <a:xfrm rot="10800000" flipH="1">
            <a:off x="5492750" y="3594100"/>
            <a:ext cx="4483100" cy="1979613"/>
          </a:xfrm>
          <a:prstGeom prst="line">
            <a:avLst/>
          </a:prstGeom>
          <a:noFill/>
          <a:ln w="38100" cap="flat">
            <a:solidFill>
              <a:srgbClr val="FF80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pic>
        <p:nvPicPr>
          <p:cNvPr id="91156" name="Picture 2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400" y="2997200"/>
            <a:ext cx="889000" cy="116840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57" name="Rectangle 21"/>
          <p:cNvSpPr>
            <a:spLocks/>
          </p:cNvSpPr>
          <p:nvPr/>
        </p:nvSpPr>
        <p:spPr bwMode="auto">
          <a:xfrm>
            <a:off x="9966325" y="4794250"/>
            <a:ext cx="13128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227 pixels</a:t>
            </a:r>
          </a:p>
        </p:txBody>
      </p:sp>
      <p:sp>
        <p:nvSpPr>
          <p:cNvPr id="87058" name="Rectangle 22"/>
          <p:cNvSpPr>
            <a:spLocks/>
          </p:cNvSpPr>
          <p:nvPr/>
        </p:nvSpPr>
        <p:spPr bwMode="auto">
          <a:xfrm>
            <a:off x="11912600" y="6223000"/>
            <a:ext cx="5508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227</a:t>
            </a:r>
          </a:p>
        </p:txBody>
      </p:sp>
      <p:sp>
        <p:nvSpPr>
          <p:cNvPr id="87059" name="Rectangle 23"/>
          <p:cNvSpPr>
            <a:spLocks/>
          </p:cNvSpPr>
          <p:nvPr/>
        </p:nvSpPr>
        <p:spPr bwMode="auto">
          <a:xfrm>
            <a:off x="8704263" y="6223000"/>
            <a:ext cx="2603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6</a:t>
            </a:r>
          </a:p>
        </p:txBody>
      </p:sp>
      <p:sp>
        <p:nvSpPr>
          <p:cNvPr id="87060" name="Rectangle 24"/>
          <p:cNvSpPr>
            <a:spLocks/>
          </p:cNvSpPr>
          <p:nvPr/>
        </p:nvSpPr>
        <p:spPr bwMode="auto">
          <a:xfrm>
            <a:off x="7061200" y="4800600"/>
            <a:ext cx="8683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6 cells</a:t>
            </a:r>
          </a:p>
        </p:txBody>
      </p:sp>
      <p:pic>
        <p:nvPicPr>
          <p:cNvPr id="87061" name="Picture 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9" t="1694" r="4465" b="2118"/>
          <a:stretch>
            <a:fillRect/>
          </a:stretch>
        </p:blipFill>
        <p:spPr bwMode="auto">
          <a:xfrm>
            <a:off x="647700" y="1892300"/>
            <a:ext cx="17780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62" name="Rectangle 26"/>
          <p:cNvSpPr>
            <a:spLocks/>
          </p:cNvSpPr>
          <p:nvPr/>
        </p:nvSpPr>
        <p:spPr bwMode="auto">
          <a:xfrm>
            <a:off x="358775" y="3670300"/>
            <a:ext cx="2341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solidFill>
                  <a:schemeClr val="tx1"/>
                </a:solidFill>
                <a:cs typeface="Source Sans Pro Light" charset="0"/>
              </a:rPr>
              <a:t>stimulus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7063" name="Line 27"/>
          <p:cNvSpPr>
            <a:spLocks noChangeShapeType="1"/>
          </p:cNvSpPr>
          <p:nvPr/>
        </p:nvSpPr>
        <p:spPr bwMode="auto">
          <a:xfrm flipH="1">
            <a:off x="2592388" y="2794000"/>
            <a:ext cx="560387" cy="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7" r="33099" b="23840"/>
          <a:stretch>
            <a:fillRect/>
          </a:stretch>
        </p:blipFill>
        <p:spPr bwMode="auto">
          <a:xfrm>
            <a:off x="-17463" y="12700"/>
            <a:ext cx="13023851" cy="971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r="33099" b="23840"/>
          <a:stretch>
            <a:fillRect/>
          </a:stretch>
        </p:blipFill>
        <p:spPr bwMode="auto">
          <a:xfrm>
            <a:off x="0" y="25400"/>
            <a:ext cx="12996863" cy="969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8" r="33466" b="23926"/>
          <a:stretch>
            <a:fillRect/>
          </a:stretch>
        </p:blipFill>
        <p:spPr bwMode="auto">
          <a:xfrm>
            <a:off x="101600" y="76200"/>
            <a:ext cx="12801600" cy="96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5" r="33600" b="24127"/>
          <a:stretch>
            <a:fillRect/>
          </a:stretch>
        </p:blipFill>
        <p:spPr bwMode="auto">
          <a:xfrm>
            <a:off x="25400" y="12700"/>
            <a:ext cx="12941300" cy="972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" r="33499" b="24127"/>
          <a:stretch>
            <a:fillRect/>
          </a:stretch>
        </p:blipFill>
        <p:spPr bwMode="auto">
          <a:xfrm>
            <a:off x="0" y="25400"/>
            <a:ext cx="12992100" cy="968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Take away</a:t>
            </a:r>
          </a:p>
        </p:txBody>
      </p:sp>
      <p:sp>
        <p:nvSpPr>
          <p:cNvPr id="99330" name="Rectangle 2"/>
          <p:cNvSpPr>
            <a:spLocks/>
          </p:cNvSpPr>
          <p:nvPr/>
        </p:nvSpPr>
        <p:spPr bwMode="auto">
          <a:xfrm>
            <a:off x="1104900" y="1498600"/>
            <a:ext cx="10795000" cy="736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1000" indent="-381000" algn="l">
              <a:buSzPct val="125000"/>
              <a:buFont typeface="Source Sans Pro Light" charset="0"/>
              <a:buChar char="-"/>
            </a:pPr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Dramatically better PASCAL mAP</a:t>
            </a:r>
          </a:p>
          <a:p>
            <a:pPr marL="381000" indent="-381000" algn="l">
              <a:buSzPct val="125000"/>
              <a:buFont typeface="Source Sans Pro Light" charset="0"/>
              <a:buChar char="-"/>
            </a:pPr>
            <a:endParaRPr lang="en-US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pPr marL="381000" indent="-381000" algn="l">
              <a:buSzPct val="125000"/>
              <a:buFont typeface="Source Sans Pro Light" charset="0"/>
              <a:buChar char="-"/>
            </a:pPr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R-CNN outperforms other CNN-based methods on ImageNet detection</a:t>
            </a:r>
          </a:p>
          <a:p>
            <a:pPr marL="381000" indent="-381000" algn="l">
              <a:buSzPct val="125000"/>
              <a:buFont typeface="Source Sans Pro Light" charset="0"/>
              <a:buChar char="-"/>
            </a:pPr>
            <a:endParaRPr lang="en-US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pPr marL="381000" indent="-381000" algn="l">
              <a:buSzPct val="125000"/>
              <a:buFont typeface="Source Sans Pro Light" charset="0"/>
              <a:buChar char="-"/>
            </a:pPr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Detection speed is manageable (~11s / image)</a:t>
            </a:r>
          </a:p>
          <a:p>
            <a:pPr marL="381000" indent="-381000" algn="l">
              <a:buSzPct val="125000"/>
              <a:buFont typeface="Source Sans Pro Light" charset="0"/>
              <a:buChar char="-"/>
            </a:pPr>
            <a:endParaRPr lang="en-US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pPr marL="381000" indent="-381000" algn="l">
              <a:buSzPct val="125000"/>
              <a:buFont typeface="Source Sans Pro Light" charset="0"/>
              <a:buChar char="-"/>
            </a:pPr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Scales very well with number of categories (30ms for 20 → 200 classes!)</a:t>
            </a:r>
          </a:p>
          <a:p>
            <a:pPr marL="381000" indent="-381000" algn="l">
              <a:buSzPct val="125000"/>
              <a:buFont typeface="Source Sans Pro Light" charset="0"/>
              <a:buChar char="-"/>
            </a:pPr>
            <a:endParaRPr lang="en-US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  <a:p>
            <a:pPr marL="381000" indent="-381000" algn="l">
              <a:buSzPct val="125000"/>
              <a:buFont typeface="Source Sans Pro Light" charset="0"/>
              <a:buChar char="-"/>
            </a:pPr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R-CNN is simple and completely open source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Semantic segmentation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71613"/>
            <a:ext cx="412750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22400"/>
            <a:ext cx="28702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600" y="1511300"/>
            <a:ext cx="28702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Rectangle 5"/>
          <p:cNvSpPr>
            <a:spLocks/>
          </p:cNvSpPr>
          <p:nvPr/>
        </p:nvSpPr>
        <p:spPr bwMode="auto">
          <a:xfrm>
            <a:off x="6600825" y="4343400"/>
            <a:ext cx="7778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full</a:t>
            </a:r>
          </a:p>
        </p:txBody>
      </p:sp>
      <p:sp>
        <p:nvSpPr>
          <p:cNvPr id="101382" name="Rectangle 6"/>
          <p:cNvSpPr>
            <a:spLocks/>
          </p:cNvSpPr>
          <p:nvPr/>
        </p:nvSpPr>
        <p:spPr bwMode="auto">
          <a:xfrm>
            <a:off x="10294938" y="4343400"/>
            <a:ext cx="5064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fg</a:t>
            </a:r>
          </a:p>
        </p:txBody>
      </p:sp>
      <p:sp>
        <p:nvSpPr>
          <p:cNvPr id="101383" name="Rectangle 7"/>
          <p:cNvSpPr>
            <a:spLocks/>
          </p:cNvSpPr>
          <p:nvPr/>
        </p:nvSpPr>
        <p:spPr bwMode="auto">
          <a:xfrm>
            <a:off x="0" y="4076700"/>
            <a:ext cx="51165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CPMC segments</a:t>
            </a:r>
          </a:p>
          <a:p>
            <a:r>
              <a:rPr lang="en-US" sz="3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(Carreira &amp; Sminchisescu)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Complexity and the plateau</a:t>
            </a:r>
          </a:p>
        </p:txBody>
      </p:sp>
      <p:sp>
        <p:nvSpPr>
          <p:cNvPr id="13314" name="Rectangle 2"/>
          <p:cNvSpPr>
            <a:spLocks/>
          </p:cNvSpPr>
          <p:nvPr/>
        </p:nvSpPr>
        <p:spPr bwMode="auto">
          <a:xfrm>
            <a:off x="2309813" y="6584950"/>
            <a:ext cx="7000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</a:t>
            </a:r>
          </a:p>
        </p:txBody>
      </p:sp>
      <p:grpSp>
        <p:nvGrpSpPr>
          <p:cNvPr id="13315" name="Group 10"/>
          <p:cNvGrpSpPr>
            <a:grpSpLocks/>
          </p:cNvGrpSpPr>
          <p:nvPr/>
        </p:nvGrpSpPr>
        <p:grpSpPr bwMode="auto">
          <a:xfrm>
            <a:off x="317500" y="2070100"/>
            <a:ext cx="12369800" cy="7099300"/>
            <a:chOff x="0" y="0"/>
            <a:chExt cx="7792" cy="4472"/>
          </a:xfrm>
        </p:grpSpPr>
        <p:pic>
          <p:nvPicPr>
            <p:cNvPr id="1333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792" cy="4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4" name="Rectangle 4"/>
            <p:cNvSpPr>
              <a:spLocks/>
            </p:cNvSpPr>
            <p:nvPr/>
          </p:nvSpPr>
          <p:spPr bwMode="auto">
            <a:xfrm>
              <a:off x="1153" y="3744"/>
              <a:ext cx="6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07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3335" name="Rectangle 5"/>
            <p:cNvSpPr>
              <a:spLocks/>
            </p:cNvSpPr>
            <p:nvPr/>
          </p:nvSpPr>
          <p:spPr bwMode="auto">
            <a:xfrm>
              <a:off x="1944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08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3336" name="Rectangle 6"/>
            <p:cNvSpPr>
              <a:spLocks/>
            </p:cNvSpPr>
            <p:nvPr/>
          </p:nvSpPr>
          <p:spPr bwMode="auto">
            <a:xfrm>
              <a:off x="271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09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3337" name="Rectangle 7"/>
            <p:cNvSpPr>
              <a:spLocks/>
            </p:cNvSpPr>
            <p:nvPr/>
          </p:nvSpPr>
          <p:spPr bwMode="auto">
            <a:xfrm>
              <a:off x="349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10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3338" name="Rectangle 8"/>
            <p:cNvSpPr>
              <a:spLocks/>
            </p:cNvSpPr>
            <p:nvPr/>
          </p:nvSpPr>
          <p:spPr bwMode="auto">
            <a:xfrm>
              <a:off x="427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11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3339" name="Rectangle 9"/>
            <p:cNvSpPr>
              <a:spLocks/>
            </p:cNvSpPr>
            <p:nvPr/>
          </p:nvSpPr>
          <p:spPr bwMode="auto">
            <a:xfrm>
              <a:off x="505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12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</p:grpSp>
      <p:sp>
        <p:nvSpPr>
          <p:cNvPr id="13316" name="Rectangle 11"/>
          <p:cNvSpPr>
            <a:spLocks/>
          </p:cNvSpPr>
          <p:nvPr/>
        </p:nvSpPr>
        <p:spPr bwMode="auto">
          <a:xfrm>
            <a:off x="2336800" y="6604000"/>
            <a:ext cx="698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</a:t>
            </a:r>
          </a:p>
        </p:txBody>
      </p:sp>
      <p:sp>
        <p:nvSpPr>
          <p:cNvPr id="13317" name="Rectangle 12"/>
          <p:cNvSpPr>
            <a:spLocks/>
          </p:cNvSpPr>
          <p:nvPr/>
        </p:nvSpPr>
        <p:spPr bwMode="auto">
          <a:xfrm>
            <a:off x="3219450" y="6134100"/>
            <a:ext cx="14747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HOG+BOW</a:t>
            </a:r>
          </a:p>
        </p:txBody>
      </p:sp>
      <p:sp>
        <p:nvSpPr>
          <p:cNvPr id="13318" name="Rectangle 13"/>
          <p:cNvSpPr>
            <a:spLocks/>
          </p:cNvSpPr>
          <p:nvPr/>
        </p:nvSpPr>
        <p:spPr bwMode="auto">
          <a:xfrm>
            <a:off x="4789488" y="5727700"/>
            <a:ext cx="774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</a:t>
            </a:r>
          </a:p>
        </p:txBody>
      </p:sp>
      <p:sp>
        <p:nvSpPr>
          <p:cNvPr id="13319" name="Rectangle 14"/>
          <p:cNvSpPr>
            <a:spLocks/>
          </p:cNvSpPr>
          <p:nvPr/>
        </p:nvSpPr>
        <p:spPr bwMode="auto">
          <a:xfrm>
            <a:off x="5857875" y="5010150"/>
            <a:ext cx="10017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</a:t>
            </a:r>
          </a:p>
        </p:txBody>
      </p:sp>
      <p:sp>
        <p:nvSpPr>
          <p:cNvPr id="13320" name="Rectangle 15"/>
          <p:cNvSpPr>
            <a:spLocks/>
          </p:cNvSpPr>
          <p:nvPr/>
        </p:nvSpPr>
        <p:spPr bwMode="auto">
          <a:xfrm>
            <a:off x="6923088" y="4711700"/>
            <a:ext cx="12668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Selective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Search</a:t>
            </a:r>
          </a:p>
        </p:txBody>
      </p:sp>
      <p:sp>
        <p:nvSpPr>
          <p:cNvPr id="13321" name="Rectangle 16"/>
          <p:cNvSpPr>
            <a:spLocks/>
          </p:cNvSpPr>
          <p:nvPr/>
        </p:nvSpPr>
        <p:spPr bwMode="auto">
          <a:xfrm>
            <a:off x="8264525" y="4711700"/>
            <a:ext cx="13287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Selective 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Search,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</a:t>
            </a:r>
          </a:p>
        </p:txBody>
      </p:sp>
      <p:sp>
        <p:nvSpPr>
          <p:cNvPr id="13322" name="Rectangle 17"/>
          <p:cNvSpPr>
            <a:spLocks/>
          </p:cNvSpPr>
          <p:nvPr/>
        </p:nvSpPr>
        <p:spPr bwMode="auto">
          <a:xfrm>
            <a:off x="8591550" y="41148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41%</a:t>
            </a:r>
          </a:p>
        </p:txBody>
      </p:sp>
      <p:sp>
        <p:nvSpPr>
          <p:cNvPr id="13323" name="Rectangle 18"/>
          <p:cNvSpPr>
            <a:spLocks/>
          </p:cNvSpPr>
          <p:nvPr/>
        </p:nvSpPr>
        <p:spPr bwMode="auto">
          <a:xfrm>
            <a:off x="1714500" y="8604250"/>
            <a:ext cx="8026400" cy="469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b="1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rPr>
              <a:t>PASCAL VOC challenge dataset</a:t>
            </a:r>
          </a:p>
        </p:txBody>
      </p:sp>
      <p:sp>
        <p:nvSpPr>
          <p:cNvPr id="13324" name="Rectangle 19"/>
          <p:cNvSpPr>
            <a:spLocks/>
          </p:cNvSpPr>
          <p:nvPr/>
        </p:nvSpPr>
        <p:spPr bwMode="auto">
          <a:xfrm>
            <a:off x="7296150" y="41148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41%</a:t>
            </a:r>
          </a:p>
        </p:txBody>
      </p:sp>
      <p:sp>
        <p:nvSpPr>
          <p:cNvPr id="13325" name="Rectangle 20"/>
          <p:cNvSpPr>
            <a:spLocks/>
          </p:cNvSpPr>
          <p:nvPr/>
        </p:nvSpPr>
        <p:spPr bwMode="auto">
          <a:xfrm>
            <a:off x="6026150" y="44323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37%</a:t>
            </a:r>
          </a:p>
        </p:txBody>
      </p:sp>
      <p:sp>
        <p:nvSpPr>
          <p:cNvPr id="13326" name="Rectangle 21"/>
          <p:cNvSpPr>
            <a:spLocks/>
          </p:cNvSpPr>
          <p:nvPr/>
        </p:nvSpPr>
        <p:spPr bwMode="auto">
          <a:xfrm>
            <a:off x="4845050" y="51689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28%</a:t>
            </a:r>
          </a:p>
        </p:txBody>
      </p:sp>
      <p:sp>
        <p:nvSpPr>
          <p:cNvPr id="13327" name="Rectangle 22"/>
          <p:cNvSpPr>
            <a:spLocks/>
          </p:cNvSpPr>
          <p:nvPr/>
        </p:nvSpPr>
        <p:spPr bwMode="auto">
          <a:xfrm>
            <a:off x="3625850" y="5511800"/>
            <a:ext cx="668338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23%</a:t>
            </a:r>
          </a:p>
        </p:txBody>
      </p:sp>
      <p:sp>
        <p:nvSpPr>
          <p:cNvPr id="13328" name="Rectangle 23"/>
          <p:cNvSpPr>
            <a:spLocks/>
          </p:cNvSpPr>
          <p:nvPr/>
        </p:nvSpPr>
        <p:spPr bwMode="auto">
          <a:xfrm>
            <a:off x="2376488" y="5930900"/>
            <a:ext cx="6683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17%</a:t>
            </a:r>
          </a:p>
        </p:txBody>
      </p:sp>
      <p:sp>
        <p:nvSpPr>
          <p:cNvPr id="13329" name="Line 24"/>
          <p:cNvSpPr>
            <a:spLocks noChangeShapeType="1"/>
          </p:cNvSpPr>
          <p:nvPr/>
        </p:nvSpPr>
        <p:spPr bwMode="auto">
          <a:xfrm flipH="1">
            <a:off x="2266950" y="4394200"/>
            <a:ext cx="4013200" cy="1511300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0" name="Line 25"/>
          <p:cNvSpPr>
            <a:spLocks noChangeShapeType="1"/>
          </p:cNvSpPr>
          <p:nvPr/>
        </p:nvSpPr>
        <p:spPr bwMode="auto">
          <a:xfrm flipH="1">
            <a:off x="6491288" y="4075113"/>
            <a:ext cx="2470150" cy="0"/>
          </a:xfrm>
          <a:prstGeom prst="line">
            <a:avLst/>
          </a:prstGeom>
          <a:noFill/>
          <a:ln w="76200">
            <a:solidFill>
              <a:srgbClr val="FF0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31" name="Rectangle 26"/>
          <p:cNvSpPr>
            <a:spLocks/>
          </p:cNvSpPr>
          <p:nvPr/>
        </p:nvSpPr>
        <p:spPr bwMode="auto">
          <a:xfrm>
            <a:off x="5781675" y="3422650"/>
            <a:ext cx="44243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plateau &amp; increasing complexity</a:t>
            </a:r>
          </a:p>
        </p:txBody>
      </p:sp>
      <p:sp>
        <p:nvSpPr>
          <p:cNvPr id="13332" name="Rectangle 27"/>
          <p:cNvSpPr>
            <a:spLocks/>
          </p:cNvSpPr>
          <p:nvPr/>
        </p:nvSpPr>
        <p:spPr bwMode="auto">
          <a:xfrm>
            <a:off x="-88900" y="9207500"/>
            <a:ext cx="13181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[Source: http://pascallin.ecs.soton.ac.uk/challenges/VOC/voc20{07,08,09,10,11,12}/results/index.html]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Semantic segmentation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71613"/>
            <a:ext cx="4127500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22400"/>
            <a:ext cx="28702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600" y="1511300"/>
            <a:ext cx="28702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Rectangle 5"/>
          <p:cNvSpPr>
            <a:spLocks/>
          </p:cNvSpPr>
          <p:nvPr/>
        </p:nvSpPr>
        <p:spPr bwMode="auto">
          <a:xfrm>
            <a:off x="6600825" y="4343400"/>
            <a:ext cx="7778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full</a:t>
            </a:r>
          </a:p>
        </p:txBody>
      </p:sp>
      <p:sp>
        <p:nvSpPr>
          <p:cNvPr id="103430" name="Rectangle 6"/>
          <p:cNvSpPr>
            <a:spLocks/>
          </p:cNvSpPr>
          <p:nvPr/>
        </p:nvSpPr>
        <p:spPr bwMode="auto">
          <a:xfrm>
            <a:off x="10294938" y="4343400"/>
            <a:ext cx="5064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fg</a:t>
            </a:r>
          </a:p>
        </p:txBody>
      </p:sp>
      <p:sp>
        <p:nvSpPr>
          <p:cNvPr id="103431" name="Rectangle 7"/>
          <p:cNvSpPr>
            <a:spLocks/>
          </p:cNvSpPr>
          <p:nvPr/>
        </p:nvSpPr>
        <p:spPr bwMode="auto">
          <a:xfrm>
            <a:off x="0" y="4076700"/>
            <a:ext cx="51165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CPMC segments</a:t>
            </a:r>
          </a:p>
          <a:p>
            <a:r>
              <a:rPr lang="en-US" sz="3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(Carreira &amp; Sminchisescu)</a:t>
            </a:r>
          </a:p>
        </p:txBody>
      </p:sp>
      <p:graphicFrame>
        <p:nvGraphicFramePr>
          <p:cNvPr id="105480" name="Group 8"/>
          <p:cNvGraphicFramePr>
            <a:graphicFrameLocks noGrp="1"/>
          </p:cNvGraphicFramePr>
          <p:nvPr/>
        </p:nvGraphicFramePr>
        <p:xfrm>
          <a:off x="2203450" y="5329238"/>
          <a:ext cx="8585200" cy="2743200"/>
        </p:xfrm>
        <a:graphic>
          <a:graphicData uri="http://schemas.openxmlformats.org/drawingml/2006/table">
            <a:tbl>
              <a:tblPr/>
              <a:tblGrid>
                <a:gridCol w="6019800"/>
                <a:gridCol w="2565400"/>
              </a:tblGrid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EFEFE"/>
                        </a:buClr>
                        <a:buSzPct val="171000"/>
                        <a:buFont typeface="LM Sans 10 Regular" charset="0"/>
                        <a:buNone/>
                        <a:tabLst>
                          <a:tab pos="914400" algn="l"/>
                        </a:tabLst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Helvetica" charset="0"/>
                        <a:ea typeface="ヒラギノ角ゴ ProN W3" charset="0"/>
                        <a:cs typeface="ヒラギノ角ゴ ProN W3" charset="0"/>
                        <a:sym typeface="Helvetica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EFEFE"/>
                        </a:buClr>
                        <a:buSzPct val="171000"/>
                        <a:buFont typeface="LM Sans 10 Regular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ヒラギノ角ゴ ProN W3" charset="0"/>
                          <a:cs typeface="Helvetica" charset="0"/>
                          <a:sym typeface="Helvetica" charset="0"/>
                        </a:rPr>
                        <a:t>VOC 2011 test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EFEFE"/>
                        </a:buClr>
                        <a:buSzPct val="171000"/>
                        <a:buFont typeface="LM Sans 10 Regular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 charset="0"/>
                          <a:ea typeface="ヒラギノ角ゴ ProN W3" charset="0"/>
                          <a:cs typeface="Helvetica Light" charset="0"/>
                          <a:sym typeface="Helvetica Light" charset="0"/>
                        </a:rPr>
                        <a:t>Bonn second-order pooling (Carreira et al.)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EFEFE"/>
                        </a:buClr>
                        <a:buSzPct val="171000"/>
                        <a:buFont typeface="LM Sans 10 Regular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ヒラギノ角ゴ ProN W3" charset="0"/>
                          <a:cs typeface="Helvetica" charset="0"/>
                          <a:sym typeface="Helvetica" charset="0"/>
                        </a:rPr>
                        <a:t>47.6%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EFEFE"/>
                        </a:buClr>
                        <a:buSzPct val="171000"/>
                        <a:buFont typeface="LM Sans 10 Regular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 charset="0"/>
                          <a:ea typeface="ヒラギノ角ゴ ProN W3" charset="0"/>
                          <a:cs typeface="Helvetica Light" charset="0"/>
                          <a:sym typeface="Helvetica Light" charset="0"/>
                        </a:rPr>
                        <a:t>R-CNN fc</a:t>
                      </a:r>
                      <a:r>
                        <a:rPr kumimoji="0" lang="en-US" sz="2400" b="0" i="0" u="none" strike="noStrike" cap="none" normalizeH="0" baseline="-6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 charset="0"/>
                          <a:ea typeface="ヒラギノ角ゴ ProN W3" charset="0"/>
                          <a:cs typeface="Helvetica Light" charset="0"/>
                          <a:sym typeface="Helvetica Light" charset="0"/>
                        </a:rPr>
                        <a:t>6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 Light" charset="0"/>
                          <a:ea typeface="ヒラギノ角ゴ ProN W3" charset="0"/>
                          <a:cs typeface="Helvetica Light" charset="0"/>
                          <a:sym typeface="Helvetica Light" charset="0"/>
                        </a:rPr>
                        <a:t> full+fg  (no fine-tuning)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EFEFE"/>
                        </a:buClr>
                        <a:buSzPct val="171000"/>
                        <a:buFont typeface="LM Sans 10 Regular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Helvetica" charset="0"/>
                          <a:ea typeface="ヒラギノ角ゴ ProN W3" charset="0"/>
                          <a:cs typeface="Helvetica" charset="0"/>
                          <a:sym typeface="Helvetica" charset="0"/>
                        </a:rPr>
                        <a:t>47.9%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03442" name="Rectangle 32"/>
          <p:cNvSpPr>
            <a:spLocks/>
          </p:cNvSpPr>
          <p:nvPr/>
        </p:nvSpPr>
        <p:spPr bwMode="auto">
          <a:xfrm>
            <a:off x="430213" y="8305800"/>
            <a:ext cx="121285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Improved to </a:t>
            </a:r>
            <a:r>
              <a:rPr lang="en-US" sz="32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50.5%</a:t>
            </a:r>
            <a:r>
              <a:rPr lang="en-US" sz="32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in our upcoming ECCV</a:t>
            </a:r>
            <a:r>
              <a:rPr lang="ja-JP" altLang="en-US" sz="3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3200">
                <a:solidFill>
                  <a:schemeClr val="tx1"/>
                </a:solidFill>
                <a:cs typeface="Source Sans Pro Light" charset="0"/>
              </a:rPr>
              <a:t>14 work: </a:t>
            </a:r>
          </a:p>
          <a:p>
            <a:r>
              <a:rPr lang="en-US" sz="3200">
                <a:solidFill>
                  <a:srgbClr val="FF8000"/>
                </a:solidFill>
                <a:cs typeface="Source Sans Pro Light" charset="0"/>
              </a:rPr>
              <a:t>Simultaneous Localization and Detection. Hariharan et al.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Get the code and models!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25700"/>
            <a:ext cx="12090400" cy="751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3"/>
          <p:cNvSpPr>
            <a:spLocks/>
          </p:cNvSpPr>
          <p:nvPr/>
        </p:nvSpPr>
        <p:spPr bwMode="auto">
          <a:xfrm>
            <a:off x="3890963" y="1358900"/>
            <a:ext cx="520858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600">
                <a:solidFill>
                  <a:srgbClr val="FF8000"/>
                </a:solidFill>
                <a:ea typeface="ＭＳ Ｐゴシック" charset="0"/>
                <a:cs typeface="ＭＳ Ｐゴシック" charset="0"/>
                <a:hlinkClick r:id="rId4"/>
              </a:rPr>
              <a:t>bit.ly/rcnn-cvpr14</a:t>
            </a:r>
            <a:endParaRPr lang="en-US" sz="5600">
              <a:solidFill>
                <a:srgbClr val="FF8000"/>
              </a:solidFill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Supplementary slides follow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Pre-trained CNN + SVMs (no FT)</a:t>
            </a:r>
          </a:p>
        </p:txBody>
      </p:sp>
      <p:graphicFrame>
        <p:nvGraphicFramePr>
          <p:cNvPr id="113666" name="Group 2"/>
          <p:cNvGraphicFramePr>
            <a:graphicFrameLocks noGrp="1"/>
          </p:cNvGraphicFramePr>
          <p:nvPr/>
        </p:nvGraphicFramePr>
        <p:xfrm>
          <a:off x="1425575" y="1658938"/>
          <a:ext cx="10153650" cy="7386633"/>
        </p:xfrm>
        <a:graphic>
          <a:graphicData uri="http://schemas.openxmlformats.org/drawingml/2006/table">
            <a:tbl>
              <a:tblPr/>
              <a:tblGrid>
                <a:gridCol w="5645150"/>
                <a:gridCol w="2405063"/>
                <a:gridCol w="2103437"/>
              </a:tblGrid>
              <a:tr h="820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31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" charset="0"/>
                          <a:ea typeface="ヒラギノ角ゴ ProN W3" charset="0"/>
                          <a:cs typeface="Source Sans Pro" charset="0"/>
                          <a:sym typeface="Source Sans Pro" charset="0"/>
                        </a:rPr>
                        <a:t>VOC 2007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" charset="0"/>
                          <a:ea typeface="ヒラギノ角ゴ ProN W3" charset="0"/>
                          <a:cs typeface="Source Sans Pro" charset="0"/>
                          <a:sym typeface="Source Sans Pro" charset="0"/>
                        </a:rPr>
                        <a:t>VOC 2010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Regionlets (Wang et al. 2013)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41.7%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39.7%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SegDPM (Fidler et al. 2013)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40.4%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</a:t>
                      </a: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E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pool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E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44.2%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FF8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fc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46.2%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fc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44.7%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FT </a:t>
                      </a: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E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pool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E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47.5%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6666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FT fc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53.2%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endParaRPr kumimoji="0" lang="en-US" sz="2900" b="0" i="0" u="none" strike="noStrike" cap="none" normalizeH="0" baseline="0">
                        <a:ln>
                          <a:noFill/>
                        </a:ln>
                        <a:solidFill>
                          <a:srgbClr val="FFFEFE"/>
                        </a:solidFill>
                        <a:effectLst/>
                        <a:latin typeface="Source Sans Pro Light" charset="0"/>
                        <a:ea typeface="ヒラギノ角ゴ ProN W3" charset="0"/>
                        <a:cs typeface="ヒラギノ角ゴ ProN W3" charset="0"/>
                        <a:sym typeface="Source Sans Pro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</a:tr>
              <a:tr h="8207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R-CNN FT fc</a:t>
                      </a:r>
                      <a:r>
                        <a:rPr kumimoji="0" lang="en-US" sz="3100" b="0" i="0" u="none" strike="noStrike" cap="none" normalizeH="0" baseline="-6000">
                          <a:ln>
                            <a:noFill/>
                          </a:ln>
                          <a:solidFill>
                            <a:srgbClr val="FFFEFE"/>
                          </a:solidFill>
                          <a:effectLst/>
                          <a:latin typeface="Source Sans Pro Light" charset="0"/>
                          <a:ea typeface="ヒラギノ角ゴ ProN W3" charset="0"/>
                          <a:cs typeface="ヒラギノ角ゴ ProN W3" charset="0"/>
                          <a:sym typeface="Source Sans Pro Light" charset="0"/>
                        </a:rPr>
                        <a:t>7</a:t>
                      </a: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9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54.1%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Source Sans Pro Light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900" b="0" i="0" u="none" strike="noStrike" cap="none" normalizeH="0" baseline="0">
                          <a:ln>
                            <a:noFill/>
                          </a:ln>
                          <a:solidFill>
                            <a:srgbClr val="FC8008"/>
                          </a:solidFill>
                          <a:effectLst/>
                          <a:latin typeface="Source Sans Pro Bold" charset="0"/>
                          <a:ea typeface="ヒラギノ角ゴ ProN W3" charset="0"/>
                          <a:cs typeface="Source Sans Pro Bold" charset="0"/>
                          <a:sym typeface="Source Sans Pro Bold" charset="0"/>
                        </a:rPr>
                        <a:t>50.2%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584" name="Rectangle 96"/>
          <p:cNvSpPr>
            <a:spLocks/>
          </p:cNvSpPr>
          <p:nvPr/>
        </p:nvSpPr>
        <p:spPr bwMode="auto">
          <a:xfrm>
            <a:off x="1333500" y="6604000"/>
            <a:ext cx="10337800" cy="26924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8585" name="Rectangle 97"/>
          <p:cNvSpPr>
            <a:spLocks/>
          </p:cNvSpPr>
          <p:nvPr/>
        </p:nvSpPr>
        <p:spPr bwMode="auto">
          <a:xfrm>
            <a:off x="2006600" y="9042400"/>
            <a:ext cx="8980488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rgbClr val="FEFEFE"/>
                </a:solidFill>
                <a:ea typeface="ＭＳ Ｐゴシック" charset="0"/>
                <a:cs typeface="ＭＳ Ｐゴシック" charset="0"/>
              </a:rPr>
              <a:t>metric: mean average precision (higher is better)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False positive analysis</a:t>
            </a:r>
          </a:p>
        </p:txBody>
      </p:sp>
      <p:sp>
        <p:nvSpPr>
          <p:cNvPr id="109570" name="Rectangle 2"/>
          <p:cNvSpPr>
            <a:spLocks/>
          </p:cNvSpPr>
          <p:nvPr/>
        </p:nvSpPr>
        <p:spPr bwMode="auto">
          <a:xfrm>
            <a:off x="-457200" y="1866900"/>
            <a:ext cx="14998700" cy="49911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2489" r="717" b="49577"/>
          <a:stretch>
            <a:fillRect/>
          </a:stretch>
        </p:blipFill>
        <p:spPr bwMode="auto">
          <a:xfrm>
            <a:off x="20638" y="1949450"/>
            <a:ext cx="12942887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2" name="Rectangle 4"/>
          <p:cNvSpPr>
            <a:spLocks/>
          </p:cNvSpPr>
          <p:nvPr/>
        </p:nvSpPr>
        <p:spPr bwMode="auto">
          <a:xfrm>
            <a:off x="1963738" y="8489950"/>
            <a:ext cx="9055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2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Analysis software:</a:t>
            </a:r>
            <a:r>
              <a:rPr lang="en-US" sz="2800">
                <a:solidFill>
                  <a:srgbClr val="FFFEFE"/>
                </a:solidFill>
                <a:ea typeface="ＭＳ Ｐゴシック" charset="0"/>
                <a:cs typeface="ＭＳ Ｐゴシック" charset="0"/>
              </a:rPr>
              <a:t> D. Hoiem, Y. Chodpathumwan, and </a:t>
            </a:r>
          </a:p>
          <a:p>
            <a:pPr algn="l"/>
            <a:r>
              <a:rPr lang="en-US" sz="2800">
                <a:solidFill>
                  <a:srgbClr val="FFFEFE"/>
                </a:solidFill>
                <a:ea typeface="ＭＳ Ｐゴシック" charset="0"/>
                <a:cs typeface="ＭＳ Ｐゴシック" charset="0"/>
              </a:rPr>
              <a:t>    Q. Dai. </a:t>
            </a:r>
            <a:r>
              <a:rPr lang="ja-JP" altLang="en-US" sz="2800">
                <a:solidFill>
                  <a:srgbClr val="FFFEFE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800">
                <a:solidFill>
                  <a:srgbClr val="FFFEFE"/>
                </a:solidFill>
                <a:cs typeface="Source Sans Pro Light" charset="0"/>
              </a:rPr>
              <a:t>Diagnosing Error in Object Detectors.</a:t>
            </a:r>
            <a:r>
              <a:rPr lang="ja-JP" altLang="en-US" sz="2800">
                <a:solidFill>
                  <a:srgbClr val="FFFEFE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800">
                <a:solidFill>
                  <a:srgbClr val="FFFEFE"/>
                </a:solidFill>
                <a:cs typeface="Source Sans Pro Light" charset="0"/>
              </a:rPr>
              <a:t> ECCV, 2012.</a:t>
            </a:r>
            <a:endParaRPr lang="en-US" sz="2800">
              <a:solidFill>
                <a:srgbClr val="FFFEFE"/>
              </a:solidFill>
              <a:cs typeface="Source Sans Pro Light" charset="0"/>
            </a:endParaRPr>
          </a:p>
        </p:txBody>
      </p:sp>
      <p:sp>
        <p:nvSpPr>
          <p:cNvPr id="109573" name="Line 5"/>
          <p:cNvSpPr>
            <a:spLocks noChangeShapeType="1"/>
          </p:cNvSpPr>
          <p:nvPr/>
        </p:nvSpPr>
        <p:spPr bwMode="auto">
          <a:xfrm>
            <a:off x="2730500" y="6858000"/>
            <a:ext cx="0" cy="676275"/>
          </a:xfrm>
          <a:prstGeom prst="line">
            <a:avLst/>
          </a:prstGeom>
          <a:noFill/>
          <a:ln w="635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9574" name="Rectangle 6"/>
          <p:cNvSpPr>
            <a:spLocks/>
          </p:cNvSpPr>
          <p:nvPr/>
        </p:nvSpPr>
        <p:spPr bwMode="auto">
          <a:xfrm>
            <a:off x="1119188" y="7429500"/>
            <a:ext cx="32067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No fine-tuning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False positive analysis</a:t>
            </a:r>
          </a:p>
        </p:txBody>
      </p:sp>
      <p:sp>
        <p:nvSpPr>
          <p:cNvPr id="110594" name="Rectangle 2"/>
          <p:cNvSpPr>
            <a:spLocks/>
          </p:cNvSpPr>
          <p:nvPr/>
        </p:nvSpPr>
        <p:spPr bwMode="auto">
          <a:xfrm>
            <a:off x="-457200" y="1866900"/>
            <a:ext cx="14998700" cy="49911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2489" r="717" b="49577"/>
          <a:stretch>
            <a:fillRect/>
          </a:stretch>
        </p:blipFill>
        <p:spPr bwMode="auto">
          <a:xfrm>
            <a:off x="20638" y="1949450"/>
            <a:ext cx="12942887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Line 4"/>
          <p:cNvSpPr>
            <a:spLocks noChangeShapeType="1"/>
          </p:cNvSpPr>
          <p:nvPr/>
        </p:nvSpPr>
        <p:spPr bwMode="auto">
          <a:xfrm>
            <a:off x="6845300" y="6858000"/>
            <a:ext cx="0" cy="676275"/>
          </a:xfrm>
          <a:prstGeom prst="line">
            <a:avLst/>
          </a:prstGeom>
          <a:noFill/>
          <a:ln w="635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0597" name="Rectangle 5"/>
          <p:cNvSpPr>
            <a:spLocks/>
          </p:cNvSpPr>
          <p:nvPr/>
        </p:nvSpPr>
        <p:spPr bwMode="auto">
          <a:xfrm>
            <a:off x="5053013" y="7429500"/>
            <a:ext cx="35702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After fine-tuning</a:t>
            </a:r>
          </a:p>
        </p:txBody>
      </p:sp>
      <p:sp>
        <p:nvSpPr>
          <p:cNvPr id="110598" name="Line 6"/>
          <p:cNvSpPr>
            <a:spLocks noChangeShapeType="1"/>
          </p:cNvSpPr>
          <p:nvPr/>
        </p:nvSpPr>
        <p:spPr bwMode="auto">
          <a:xfrm rot="10800000" flipH="1">
            <a:off x="5359400" y="2922588"/>
            <a:ext cx="0" cy="608012"/>
          </a:xfrm>
          <a:prstGeom prst="line">
            <a:avLst/>
          </a:prstGeom>
          <a:noFill/>
          <a:ln w="63500">
            <a:solidFill>
              <a:srgbClr val="000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0599" name="Line 7"/>
          <p:cNvSpPr>
            <a:spLocks noChangeShapeType="1"/>
          </p:cNvSpPr>
          <p:nvPr/>
        </p:nvSpPr>
        <p:spPr bwMode="auto">
          <a:xfrm rot="10800000" flipH="1">
            <a:off x="1193800" y="2324100"/>
            <a:ext cx="0" cy="606425"/>
          </a:xfrm>
          <a:prstGeom prst="line">
            <a:avLst/>
          </a:prstGeom>
          <a:noFill/>
          <a:ln w="63500">
            <a:solidFill>
              <a:srgbClr val="000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False positive analysis</a:t>
            </a:r>
          </a:p>
        </p:txBody>
      </p:sp>
      <p:sp>
        <p:nvSpPr>
          <p:cNvPr id="111618" name="Rectangle 2"/>
          <p:cNvSpPr>
            <a:spLocks/>
          </p:cNvSpPr>
          <p:nvPr/>
        </p:nvSpPr>
        <p:spPr bwMode="auto">
          <a:xfrm>
            <a:off x="-457200" y="1866900"/>
            <a:ext cx="14998700" cy="49911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116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2489" r="717" b="49577"/>
          <a:stretch>
            <a:fillRect/>
          </a:stretch>
        </p:blipFill>
        <p:spPr bwMode="auto">
          <a:xfrm>
            <a:off x="20638" y="1949450"/>
            <a:ext cx="12942887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Line 4"/>
          <p:cNvSpPr>
            <a:spLocks noChangeShapeType="1"/>
          </p:cNvSpPr>
          <p:nvPr/>
        </p:nvSpPr>
        <p:spPr bwMode="auto">
          <a:xfrm>
            <a:off x="10922000" y="6858000"/>
            <a:ext cx="0" cy="676275"/>
          </a:xfrm>
          <a:prstGeom prst="line">
            <a:avLst/>
          </a:prstGeom>
          <a:noFill/>
          <a:ln w="63500">
            <a:solidFill>
              <a:srgbClr val="FF8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1621" name="Rectangle 5"/>
          <p:cNvSpPr>
            <a:spLocks/>
          </p:cNvSpPr>
          <p:nvPr/>
        </p:nvSpPr>
        <p:spPr bwMode="auto">
          <a:xfrm>
            <a:off x="8824913" y="7531100"/>
            <a:ext cx="41783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After bounding-box regression</a:t>
            </a:r>
          </a:p>
        </p:txBody>
      </p:sp>
      <p:sp>
        <p:nvSpPr>
          <p:cNvPr id="111622" name="Line 6"/>
          <p:cNvSpPr>
            <a:spLocks noChangeShapeType="1"/>
          </p:cNvSpPr>
          <p:nvPr/>
        </p:nvSpPr>
        <p:spPr bwMode="auto">
          <a:xfrm rot="10800000" flipH="1">
            <a:off x="5359400" y="2922588"/>
            <a:ext cx="0" cy="608012"/>
          </a:xfrm>
          <a:prstGeom prst="line">
            <a:avLst/>
          </a:prstGeom>
          <a:noFill/>
          <a:ln w="63500">
            <a:solidFill>
              <a:srgbClr val="000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1623" name="Line 7"/>
          <p:cNvSpPr>
            <a:spLocks noChangeShapeType="1"/>
          </p:cNvSpPr>
          <p:nvPr/>
        </p:nvSpPr>
        <p:spPr bwMode="auto">
          <a:xfrm rot="10800000" flipH="1">
            <a:off x="9461500" y="3759200"/>
            <a:ext cx="0" cy="606425"/>
          </a:xfrm>
          <a:prstGeom prst="line">
            <a:avLst/>
          </a:prstGeom>
          <a:noFill/>
          <a:ln w="63500">
            <a:solidFill>
              <a:srgbClr val="0000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What did the network learn?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2933700"/>
            <a:ext cx="55880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3" name="Rectangle 3"/>
          <p:cNvSpPr>
            <a:spLocks/>
          </p:cNvSpPr>
          <p:nvPr/>
        </p:nvSpPr>
        <p:spPr bwMode="auto">
          <a:xfrm>
            <a:off x="6256338" y="5372100"/>
            <a:ext cx="57721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unit position        receptive field</a:t>
            </a:r>
          </a:p>
        </p:txBody>
      </p:sp>
      <p:pic>
        <p:nvPicPr>
          <p:cNvPr id="11264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901950"/>
            <a:ext cx="478790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Rectangle 5"/>
          <p:cNvSpPr>
            <a:spLocks/>
          </p:cNvSpPr>
          <p:nvPr/>
        </p:nvSpPr>
        <p:spPr bwMode="auto">
          <a:xfrm>
            <a:off x="1684338" y="5372100"/>
            <a:ext cx="3349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pool</a:t>
            </a:r>
            <a:r>
              <a:rPr lang="en-US" sz="3600" baseline="-60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5</a:t>
            </a:r>
            <a:r>
              <a:rPr lang="en-US" sz="36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ja-JP" altLang="en-US"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600">
                <a:solidFill>
                  <a:schemeClr val="tx1"/>
                </a:solidFill>
                <a:cs typeface="Source Sans Pro Light" charset="0"/>
              </a:rPr>
              <a:t>data cube</a:t>
            </a:r>
            <a:r>
              <a:rPr lang="ja-JP" altLang="en-US" sz="3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360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2646" name="Group 8"/>
          <p:cNvGrpSpPr>
            <a:grpSpLocks/>
          </p:cNvGrpSpPr>
          <p:nvPr/>
        </p:nvGrpSpPr>
        <p:grpSpPr bwMode="auto">
          <a:xfrm>
            <a:off x="3643313" y="3962400"/>
            <a:ext cx="215900" cy="557213"/>
            <a:chOff x="0" y="0"/>
            <a:chExt cx="135" cy="351"/>
          </a:xfrm>
        </p:grpSpPr>
        <p:sp>
          <p:nvSpPr>
            <p:cNvPr id="112654" name="AutoShape 6"/>
            <p:cNvSpPr>
              <a:spLocks/>
            </p:cNvSpPr>
            <p:nvPr/>
          </p:nvSpPr>
          <p:spPr bwMode="auto">
            <a:xfrm>
              <a:off x="0" y="4"/>
              <a:ext cx="133" cy="347"/>
            </a:xfrm>
            <a:custGeom>
              <a:avLst/>
              <a:gdLst>
                <a:gd name="T0" fmla="*/ 133 w 21600"/>
                <a:gd name="T1" fmla="*/ 347 h 21600"/>
                <a:gd name="T2" fmla="*/ 133 w 21600"/>
                <a:gd name="T3" fmla="*/ 240 h 21600"/>
                <a:gd name="T4" fmla="*/ 133 w 21600"/>
                <a:gd name="T5" fmla="*/ 134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600" y="19389"/>
                    <a:pt x="21600" y="17177"/>
                    <a:pt x="21600" y="14966"/>
                  </a:cubicBezTo>
                  <a:cubicBezTo>
                    <a:pt x="21600" y="12754"/>
                    <a:pt x="21600" y="10543"/>
                    <a:pt x="21600" y="8332"/>
                  </a:cubicBezTo>
                  <a:lnTo>
                    <a:pt x="0" y="0"/>
                  </a:lnTo>
                </a:path>
              </a:pathLst>
            </a:custGeom>
            <a:solidFill>
              <a:srgbClr val="FEFEFE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2655" name="AutoShape 7"/>
            <p:cNvSpPr>
              <a:spLocks/>
            </p:cNvSpPr>
            <p:nvPr/>
          </p:nvSpPr>
          <p:spPr bwMode="auto">
            <a:xfrm rot="10800000">
              <a:off x="1" y="0"/>
              <a:ext cx="134" cy="346"/>
            </a:xfrm>
            <a:custGeom>
              <a:avLst/>
              <a:gdLst>
                <a:gd name="T0" fmla="*/ 134 w 21600"/>
                <a:gd name="T1" fmla="*/ 346 h 21600"/>
                <a:gd name="T2" fmla="*/ 134 w 21600"/>
                <a:gd name="T3" fmla="*/ 240 h 21600"/>
                <a:gd name="T4" fmla="*/ 134 w 21600"/>
                <a:gd name="T5" fmla="*/ 133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cubicBezTo>
                    <a:pt x="21600" y="19389"/>
                    <a:pt x="21600" y="17177"/>
                    <a:pt x="21600" y="14966"/>
                  </a:cubicBezTo>
                  <a:cubicBezTo>
                    <a:pt x="21600" y="12754"/>
                    <a:pt x="21600" y="10543"/>
                    <a:pt x="21600" y="8332"/>
                  </a:cubicBezTo>
                  <a:lnTo>
                    <a:pt x="0" y="0"/>
                  </a:lnTo>
                </a:path>
              </a:pathLst>
            </a:custGeom>
            <a:solidFill>
              <a:srgbClr val="FEFEFE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12647" name="AutoShape 9"/>
          <p:cNvSpPr>
            <a:spLocks/>
          </p:cNvSpPr>
          <p:nvPr/>
        </p:nvSpPr>
        <p:spPr bwMode="auto">
          <a:xfrm>
            <a:off x="3752850" y="2651125"/>
            <a:ext cx="4324350" cy="1504950"/>
          </a:xfrm>
          <a:custGeom>
            <a:avLst/>
            <a:gdLst>
              <a:gd name="T0" fmla="*/ 0 w 21600"/>
              <a:gd name="T1" fmla="*/ 1398614 h 16205"/>
              <a:gd name="T2" fmla="*/ 4324350 w 21600"/>
              <a:gd name="T3" fmla="*/ 1504950 h 1620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6205">
                <a:moveTo>
                  <a:pt x="0" y="15060"/>
                </a:moveTo>
                <a:cubicBezTo>
                  <a:pt x="6687" y="-5395"/>
                  <a:pt x="13887" y="-5013"/>
                  <a:pt x="21600" y="16205"/>
                </a:cubicBezTo>
              </a:path>
            </a:pathLst>
          </a:custGeom>
          <a:noFill/>
          <a:ln w="25400" cap="flat">
            <a:solidFill>
              <a:srgbClr val="FC8008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648" name="Rectangle 10"/>
          <p:cNvSpPr>
            <a:spLocks/>
          </p:cNvSpPr>
          <p:nvPr/>
        </p:nvSpPr>
        <p:spPr bwMode="auto">
          <a:xfrm>
            <a:off x="7356475" y="4946650"/>
            <a:ext cx="2714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x</a:t>
            </a:r>
          </a:p>
        </p:txBody>
      </p:sp>
      <p:sp>
        <p:nvSpPr>
          <p:cNvPr id="112649" name="Rectangle 11"/>
          <p:cNvSpPr>
            <a:spLocks/>
          </p:cNvSpPr>
          <p:nvPr/>
        </p:nvSpPr>
        <p:spPr bwMode="auto">
          <a:xfrm>
            <a:off x="6323013" y="3997325"/>
            <a:ext cx="2730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y</a:t>
            </a:r>
          </a:p>
        </p:txBody>
      </p:sp>
      <p:sp>
        <p:nvSpPr>
          <p:cNvPr id="112650" name="Rectangle 12"/>
          <p:cNvSpPr>
            <a:spLocks/>
          </p:cNvSpPr>
          <p:nvPr/>
        </p:nvSpPr>
        <p:spPr bwMode="auto">
          <a:xfrm>
            <a:off x="3198813" y="4222750"/>
            <a:ext cx="27146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x</a:t>
            </a:r>
          </a:p>
        </p:txBody>
      </p:sp>
      <p:sp>
        <p:nvSpPr>
          <p:cNvPr id="112651" name="Rectangle 13"/>
          <p:cNvSpPr>
            <a:spLocks/>
          </p:cNvSpPr>
          <p:nvPr/>
        </p:nvSpPr>
        <p:spPr bwMode="auto">
          <a:xfrm>
            <a:off x="2947988" y="3565525"/>
            <a:ext cx="2746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y</a:t>
            </a:r>
          </a:p>
        </p:txBody>
      </p:sp>
      <p:sp>
        <p:nvSpPr>
          <p:cNvPr id="112652" name="Rectangle 14"/>
          <p:cNvSpPr>
            <a:spLocks/>
          </p:cNvSpPr>
          <p:nvPr/>
        </p:nvSpPr>
        <p:spPr bwMode="auto">
          <a:xfrm>
            <a:off x="3097213" y="2490788"/>
            <a:ext cx="2555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z</a:t>
            </a:r>
          </a:p>
        </p:txBody>
      </p:sp>
      <p:sp>
        <p:nvSpPr>
          <p:cNvPr id="112653" name="Rectangle 15"/>
          <p:cNvSpPr>
            <a:spLocks/>
          </p:cNvSpPr>
          <p:nvPr/>
        </p:nvSpPr>
        <p:spPr bwMode="auto">
          <a:xfrm>
            <a:off x="4286250" y="7404100"/>
            <a:ext cx="4418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Visualize pool</a:t>
            </a:r>
            <a:r>
              <a:rPr lang="en-US" baseline="-60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5</a:t>
            </a:r>
            <a:r>
              <a:rPr lang="en-US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 units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1800"/>
            <a:ext cx="12698413" cy="888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1800"/>
            <a:ext cx="12698413" cy="888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SIFT, HOG, LBP, ...</a:t>
            </a:r>
          </a:p>
        </p:txBody>
      </p:sp>
      <p:grpSp>
        <p:nvGrpSpPr>
          <p:cNvPr id="15362" name="Group 9"/>
          <p:cNvGrpSpPr>
            <a:grpSpLocks/>
          </p:cNvGrpSpPr>
          <p:nvPr/>
        </p:nvGrpSpPr>
        <p:grpSpPr bwMode="auto">
          <a:xfrm>
            <a:off x="317500" y="2070100"/>
            <a:ext cx="12369800" cy="7099300"/>
            <a:chOff x="0" y="0"/>
            <a:chExt cx="7792" cy="4472"/>
          </a:xfrm>
        </p:grpSpPr>
        <p:pic>
          <p:nvPicPr>
            <p:cNvPr id="1537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792" cy="4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9" name="Rectangle 3"/>
            <p:cNvSpPr>
              <a:spLocks/>
            </p:cNvSpPr>
            <p:nvPr/>
          </p:nvSpPr>
          <p:spPr bwMode="auto">
            <a:xfrm>
              <a:off x="349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10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5380" name="Rectangle 4"/>
            <p:cNvSpPr>
              <a:spLocks/>
            </p:cNvSpPr>
            <p:nvPr/>
          </p:nvSpPr>
          <p:spPr bwMode="auto">
            <a:xfrm>
              <a:off x="505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12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5381" name="Rectangle 5"/>
            <p:cNvSpPr>
              <a:spLocks/>
            </p:cNvSpPr>
            <p:nvPr/>
          </p:nvSpPr>
          <p:spPr bwMode="auto">
            <a:xfrm>
              <a:off x="1153" y="3744"/>
              <a:ext cx="6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07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5382" name="Rectangle 6"/>
            <p:cNvSpPr>
              <a:spLocks/>
            </p:cNvSpPr>
            <p:nvPr/>
          </p:nvSpPr>
          <p:spPr bwMode="auto">
            <a:xfrm>
              <a:off x="271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09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5383" name="Rectangle 7"/>
            <p:cNvSpPr>
              <a:spLocks/>
            </p:cNvSpPr>
            <p:nvPr/>
          </p:nvSpPr>
          <p:spPr bwMode="auto">
            <a:xfrm>
              <a:off x="1944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08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5384" name="Rectangle 8"/>
            <p:cNvSpPr>
              <a:spLocks/>
            </p:cNvSpPr>
            <p:nvPr/>
          </p:nvSpPr>
          <p:spPr bwMode="auto">
            <a:xfrm>
              <a:off x="427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11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</p:grpSp>
      <p:sp>
        <p:nvSpPr>
          <p:cNvPr id="15363" name="Rectangle 10"/>
          <p:cNvSpPr>
            <a:spLocks/>
          </p:cNvSpPr>
          <p:nvPr/>
        </p:nvSpPr>
        <p:spPr bwMode="auto">
          <a:xfrm>
            <a:off x="4233863" y="4273550"/>
            <a:ext cx="20145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SegDPM (2013)</a:t>
            </a:r>
          </a:p>
        </p:txBody>
      </p:sp>
      <p:sp>
        <p:nvSpPr>
          <p:cNvPr id="15364" name="Rectangle 11"/>
          <p:cNvSpPr>
            <a:spLocks/>
          </p:cNvSpPr>
          <p:nvPr/>
        </p:nvSpPr>
        <p:spPr bwMode="auto">
          <a:xfrm>
            <a:off x="3943350" y="4622800"/>
            <a:ext cx="23050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Regionlets (2013)</a:t>
            </a:r>
          </a:p>
        </p:txBody>
      </p:sp>
      <p:sp>
        <p:nvSpPr>
          <p:cNvPr id="15365" name="Rectangle 12"/>
          <p:cNvSpPr>
            <a:spLocks/>
          </p:cNvSpPr>
          <p:nvPr/>
        </p:nvSpPr>
        <p:spPr bwMode="auto">
          <a:xfrm>
            <a:off x="1949450" y="4591050"/>
            <a:ext cx="1452563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Regionlets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(2013)</a:t>
            </a:r>
          </a:p>
        </p:txBody>
      </p:sp>
      <p:sp>
        <p:nvSpPr>
          <p:cNvPr id="15366" name="Rectangle 13"/>
          <p:cNvSpPr>
            <a:spLocks/>
          </p:cNvSpPr>
          <p:nvPr/>
        </p:nvSpPr>
        <p:spPr bwMode="auto">
          <a:xfrm>
            <a:off x="2413000" y="3149600"/>
            <a:ext cx="533400" cy="495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Rectangle 14"/>
          <p:cNvSpPr>
            <a:spLocks/>
          </p:cNvSpPr>
          <p:nvPr/>
        </p:nvSpPr>
        <p:spPr bwMode="auto">
          <a:xfrm>
            <a:off x="6121400" y="3340100"/>
            <a:ext cx="533400" cy="495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Rectangle 15"/>
          <p:cNvSpPr>
            <a:spLocks/>
          </p:cNvSpPr>
          <p:nvPr/>
        </p:nvSpPr>
        <p:spPr bwMode="auto">
          <a:xfrm>
            <a:off x="8509000" y="3340100"/>
            <a:ext cx="533400" cy="495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Rectangle 16"/>
          <p:cNvSpPr>
            <a:spLocks/>
          </p:cNvSpPr>
          <p:nvPr/>
        </p:nvSpPr>
        <p:spPr bwMode="auto">
          <a:xfrm>
            <a:off x="2322513" y="9163050"/>
            <a:ext cx="4038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[Regionlets. Wang et al. ICCV</a:t>
            </a:r>
            <a:r>
              <a:rPr lang="ja-JP" altLang="en-US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400">
                <a:solidFill>
                  <a:schemeClr val="tx1"/>
                </a:solidFill>
                <a:cs typeface="Source Sans Pro Light" charset="0"/>
              </a:rPr>
              <a:t>13]</a:t>
            </a:r>
            <a:endParaRPr lang="en-US" sz="2400">
              <a:solidFill>
                <a:schemeClr val="tx1"/>
              </a:solidFill>
              <a:cs typeface="Source Sans Pro Light" charset="0"/>
            </a:endParaRPr>
          </a:p>
        </p:txBody>
      </p:sp>
      <p:sp>
        <p:nvSpPr>
          <p:cNvPr id="15370" name="Rectangle 17"/>
          <p:cNvSpPr>
            <a:spLocks/>
          </p:cNvSpPr>
          <p:nvPr/>
        </p:nvSpPr>
        <p:spPr bwMode="auto">
          <a:xfrm>
            <a:off x="6642100" y="9169400"/>
            <a:ext cx="4038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[SegDPM. Fidler et al. CVPR</a:t>
            </a:r>
            <a:r>
              <a:rPr lang="ja-JP" altLang="en-US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 sz="2400">
                <a:solidFill>
                  <a:schemeClr val="tx1"/>
                </a:solidFill>
                <a:cs typeface="Source Sans Pro Light" charset="0"/>
              </a:rPr>
              <a:t>13]</a:t>
            </a:r>
            <a:endParaRPr lang="en-US" sz="2400">
              <a:solidFill>
                <a:schemeClr val="tx1"/>
              </a:solidFill>
              <a:cs typeface="Source Sans Pro Light" charset="0"/>
            </a:endParaRPr>
          </a:p>
        </p:txBody>
      </p:sp>
      <p:sp>
        <p:nvSpPr>
          <p:cNvPr id="15371" name="Rectangle 18"/>
          <p:cNvSpPr>
            <a:spLocks/>
          </p:cNvSpPr>
          <p:nvPr/>
        </p:nvSpPr>
        <p:spPr bwMode="auto">
          <a:xfrm>
            <a:off x="1714500" y="8604250"/>
            <a:ext cx="8026400" cy="469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b="1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rPr>
              <a:t>PASCAL VOC challenge dataset</a:t>
            </a:r>
          </a:p>
        </p:txBody>
      </p:sp>
      <p:sp>
        <p:nvSpPr>
          <p:cNvPr id="15372" name="Rectangle 19"/>
          <p:cNvSpPr>
            <a:spLocks/>
          </p:cNvSpPr>
          <p:nvPr/>
        </p:nvSpPr>
        <p:spPr bwMode="auto">
          <a:xfrm>
            <a:off x="2336800" y="6604000"/>
            <a:ext cx="6985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</a:t>
            </a:r>
          </a:p>
        </p:txBody>
      </p:sp>
      <p:sp>
        <p:nvSpPr>
          <p:cNvPr id="15373" name="Rectangle 20"/>
          <p:cNvSpPr>
            <a:spLocks/>
          </p:cNvSpPr>
          <p:nvPr/>
        </p:nvSpPr>
        <p:spPr bwMode="auto">
          <a:xfrm>
            <a:off x="3219450" y="6134100"/>
            <a:ext cx="147478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HOG+BOW</a:t>
            </a:r>
          </a:p>
        </p:txBody>
      </p:sp>
      <p:sp>
        <p:nvSpPr>
          <p:cNvPr id="15374" name="Rectangle 21"/>
          <p:cNvSpPr>
            <a:spLocks/>
          </p:cNvSpPr>
          <p:nvPr/>
        </p:nvSpPr>
        <p:spPr bwMode="auto">
          <a:xfrm>
            <a:off x="4789488" y="5727700"/>
            <a:ext cx="7747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</a:t>
            </a:r>
          </a:p>
        </p:txBody>
      </p:sp>
      <p:sp>
        <p:nvSpPr>
          <p:cNvPr id="15375" name="Rectangle 22"/>
          <p:cNvSpPr>
            <a:spLocks/>
          </p:cNvSpPr>
          <p:nvPr/>
        </p:nvSpPr>
        <p:spPr bwMode="auto">
          <a:xfrm>
            <a:off x="5857875" y="5010150"/>
            <a:ext cx="10017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</a:t>
            </a:r>
          </a:p>
        </p:txBody>
      </p:sp>
      <p:sp>
        <p:nvSpPr>
          <p:cNvPr id="15376" name="Rectangle 23"/>
          <p:cNvSpPr>
            <a:spLocks/>
          </p:cNvSpPr>
          <p:nvPr/>
        </p:nvSpPr>
        <p:spPr bwMode="auto">
          <a:xfrm>
            <a:off x="6923088" y="4711700"/>
            <a:ext cx="12668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Selective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Search</a:t>
            </a:r>
          </a:p>
        </p:txBody>
      </p:sp>
      <p:sp>
        <p:nvSpPr>
          <p:cNvPr id="15377" name="Rectangle 24"/>
          <p:cNvSpPr>
            <a:spLocks/>
          </p:cNvSpPr>
          <p:nvPr/>
        </p:nvSpPr>
        <p:spPr bwMode="auto">
          <a:xfrm>
            <a:off x="8264525" y="4711700"/>
            <a:ext cx="132873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Selective 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Search,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DPM++,</a:t>
            </a:r>
          </a:p>
          <a:p>
            <a:r>
              <a:rPr lang="en-US" sz="2400">
                <a:solidFill>
                  <a:srgbClr val="000000"/>
                </a:solidFill>
                <a:latin typeface="Source Sans Pro" charset="0"/>
                <a:ea typeface="ＭＳ Ｐゴシック" charset="0"/>
                <a:cs typeface="ＭＳ Ｐゴシック" charset="0"/>
                <a:sym typeface="Source Sans Pro" charset="0"/>
              </a:rPr>
              <a:t>MKL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1800"/>
            <a:ext cx="12698413" cy="888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1800"/>
            <a:ext cx="12698413" cy="888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31800"/>
            <a:ext cx="12698413" cy="888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Comparison with DPM</a:t>
            </a:r>
          </a:p>
        </p:txBody>
      </p:sp>
      <p:grpSp>
        <p:nvGrpSpPr>
          <p:cNvPr id="118786" name="Group 4"/>
          <p:cNvGrpSpPr>
            <a:grpSpLocks/>
          </p:cNvGrpSpPr>
          <p:nvPr/>
        </p:nvGrpSpPr>
        <p:grpSpPr bwMode="auto">
          <a:xfrm>
            <a:off x="912813" y="2400300"/>
            <a:ext cx="4319587" cy="5080000"/>
            <a:chOff x="0" y="0"/>
            <a:chExt cx="2721" cy="3199"/>
          </a:xfrm>
        </p:grpSpPr>
        <p:sp>
          <p:nvSpPr>
            <p:cNvPr id="118794" name="Rectangle 2"/>
            <p:cNvSpPr>
              <a:spLocks/>
            </p:cNvSpPr>
            <p:nvPr/>
          </p:nvSpPr>
          <p:spPr bwMode="auto">
            <a:xfrm>
              <a:off x="0" y="478"/>
              <a:ext cx="2721" cy="27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87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" y="0"/>
              <a:ext cx="2593" cy="3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8787" name="Group 7"/>
          <p:cNvGrpSpPr>
            <a:grpSpLocks/>
          </p:cNvGrpSpPr>
          <p:nvPr/>
        </p:nvGrpSpPr>
        <p:grpSpPr bwMode="auto">
          <a:xfrm>
            <a:off x="7753350" y="2401888"/>
            <a:ext cx="4318000" cy="5080000"/>
            <a:chOff x="0" y="0"/>
            <a:chExt cx="2720" cy="3199"/>
          </a:xfrm>
        </p:grpSpPr>
        <p:sp>
          <p:nvSpPr>
            <p:cNvPr id="118792" name="Rectangle 5"/>
            <p:cNvSpPr>
              <a:spLocks/>
            </p:cNvSpPr>
            <p:nvPr/>
          </p:nvSpPr>
          <p:spPr bwMode="auto">
            <a:xfrm>
              <a:off x="0" y="479"/>
              <a:ext cx="2720" cy="2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879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" y="0"/>
              <a:ext cx="2596" cy="3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8788" name="Rectangle 8"/>
          <p:cNvSpPr>
            <a:spLocks/>
          </p:cNvSpPr>
          <p:nvPr/>
        </p:nvSpPr>
        <p:spPr bwMode="auto">
          <a:xfrm>
            <a:off x="2301875" y="2247900"/>
            <a:ext cx="15287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R-CNN</a:t>
            </a:r>
          </a:p>
        </p:txBody>
      </p:sp>
      <p:sp>
        <p:nvSpPr>
          <p:cNvPr id="118789" name="Rectangle 9"/>
          <p:cNvSpPr>
            <a:spLocks/>
          </p:cNvSpPr>
          <p:nvPr/>
        </p:nvSpPr>
        <p:spPr bwMode="auto">
          <a:xfrm>
            <a:off x="9069388" y="2247900"/>
            <a:ext cx="17033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DPM v5</a:t>
            </a:r>
          </a:p>
        </p:txBody>
      </p:sp>
      <p:sp>
        <p:nvSpPr>
          <p:cNvPr id="118790" name="Rectangle 10"/>
          <p:cNvSpPr>
            <a:spLocks/>
          </p:cNvSpPr>
          <p:nvPr/>
        </p:nvSpPr>
        <p:spPr bwMode="auto">
          <a:xfrm>
            <a:off x="2152650" y="7581900"/>
            <a:ext cx="18272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animals</a:t>
            </a:r>
          </a:p>
        </p:txBody>
      </p:sp>
      <p:sp>
        <p:nvSpPr>
          <p:cNvPr id="118791" name="Rectangle 11"/>
          <p:cNvSpPr>
            <a:spLocks/>
          </p:cNvSpPr>
          <p:nvPr/>
        </p:nvSpPr>
        <p:spPr bwMode="auto">
          <a:xfrm>
            <a:off x="9004300" y="7581900"/>
            <a:ext cx="18272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animals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Localization errors dominate</a:t>
            </a:r>
          </a:p>
        </p:txBody>
      </p:sp>
      <p:grpSp>
        <p:nvGrpSpPr>
          <p:cNvPr id="119810" name="Group 4"/>
          <p:cNvGrpSpPr>
            <a:grpSpLocks/>
          </p:cNvGrpSpPr>
          <p:nvPr/>
        </p:nvGrpSpPr>
        <p:grpSpPr bwMode="auto">
          <a:xfrm>
            <a:off x="461963" y="3162300"/>
            <a:ext cx="3240087" cy="3810000"/>
            <a:chOff x="0" y="0"/>
            <a:chExt cx="2041" cy="2400"/>
          </a:xfrm>
        </p:grpSpPr>
        <p:sp>
          <p:nvSpPr>
            <p:cNvPr id="119829" name="Rectangle 2"/>
            <p:cNvSpPr>
              <a:spLocks/>
            </p:cNvSpPr>
            <p:nvPr/>
          </p:nvSpPr>
          <p:spPr bwMode="auto">
            <a:xfrm>
              <a:off x="0" y="358"/>
              <a:ext cx="2041" cy="2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983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" y="0"/>
              <a:ext cx="1945" cy="2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9811" name="Rectangle 5"/>
          <p:cNvSpPr>
            <a:spLocks/>
          </p:cNvSpPr>
          <p:nvPr/>
        </p:nvSpPr>
        <p:spPr bwMode="auto">
          <a:xfrm>
            <a:off x="1162050" y="7061200"/>
            <a:ext cx="18272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animals</a:t>
            </a:r>
          </a:p>
        </p:txBody>
      </p:sp>
      <p:sp>
        <p:nvSpPr>
          <p:cNvPr id="119812" name="Rectangle 6"/>
          <p:cNvSpPr>
            <a:spLocks/>
          </p:cNvSpPr>
          <p:nvPr/>
        </p:nvSpPr>
        <p:spPr bwMode="auto">
          <a:xfrm>
            <a:off x="5565775" y="7061200"/>
            <a:ext cx="18462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vehicles</a:t>
            </a:r>
          </a:p>
        </p:txBody>
      </p:sp>
      <p:sp>
        <p:nvSpPr>
          <p:cNvPr id="119813" name="Rectangle 7"/>
          <p:cNvSpPr>
            <a:spLocks/>
          </p:cNvSpPr>
          <p:nvPr/>
        </p:nvSpPr>
        <p:spPr bwMode="auto">
          <a:xfrm>
            <a:off x="9925050" y="7061200"/>
            <a:ext cx="19653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furniture</a:t>
            </a:r>
          </a:p>
        </p:txBody>
      </p:sp>
      <p:grpSp>
        <p:nvGrpSpPr>
          <p:cNvPr id="119814" name="Group 10"/>
          <p:cNvGrpSpPr>
            <a:grpSpLocks/>
          </p:cNvGrpSpPr>
          <p:nvPr/>
        </p:nvGrpSpPr>
        <p:grpSpPr bwMode="auto">
          <a:xfrm>
            <a:off x="4845050" y="3162300"/>
            <a:ext cx="3263900" cy="3814763"/>
            <a:chOff x="0" y="0"/>
            <a:chExt cx="2056" cy="2403"/>
          </a:xfrm>
        </p:grpSpPr>
        <p:sp>
          <p:nvSpPr>
            <p:cNvPr id="119827" name="Rectangle 8"/>
            <p:cNvSpPr>
              <a:spLocks/>
            </p:cNvSpPr>
            <p:nvPr/>
          </p:nvSpPr>
          <p:spPr bwMode="auto">
            <a:xfrm>
              <a:off x="0" y="347"/>
              <a:ext cx="2056" cy="2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9828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" y="0"/>
              <a:ext cx="1959" cy="2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9815" name="Group 13"/>
          <p:cNvGrpSpPr>
            <a:grpSpLocks/>
          </p:cNvGrpSpPr>
          <p:nvPr/>
        </p:nvGrpSpPr>
        <p:grpSpPr bwMode="auto">
          <a:xfrm>
            <a:off x="9288463" y="3162300"/>
            <a:ext cx="3240087" cy="3810000"/>
            <a:chOff x="0" y="0"/>
            <a:chExt cx="2041" cy="2400"/>
          </a:xfrm>
        </p:grpSpPr>
        <p:sp>
          <p:nvSpPr>
            <p:cNvPr id="119825" name="Rectangle 11"/>
            <p:cNvSpPr>
              <a:spLocks/>
            </p:cNvSpPr>
            <p:nvPr/>
          </p:nvSpPr>
          <p:spPr bwMode="auto">
            <a:xfrm>
              <a:off x="0" y="358"/>
              <a:ext cx="2041" cy="2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9826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" y="0"/>
              <a:ext cx="1945" cy="2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9816" name="Rectangle 14"/>
          <p:cNvSpPr>
            <a:spLocks/>
          </p:cNvSpPr>
          <p:nvPr/>
        </p:nvSpPr>
        <p:spPr bwMode="auto">
          <a:xfrm>
            <a:off x="981075" y="2400300"/>
            <a:ext cx="221456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400">
                <a:solidFill>
                  <a:srgbClr val="D3D608"/>
                </a:solidFill>
                <a:ea typeface="ＭＳ Ｐゴシック" charset="0"/>
                <a:cs typeface="ＭＳ Ｐゴシック" charset="0"/>
              </a:rPr>
              <a:t>background</a:t>
            </a:r>
          </a:p>
        </p:txBody>
      </p:sp>
      <p:sp>
        <p:nvSpPr>
          <p:cNvPr id="119817" name="Rectangle 15"/>
          <p:cNvSpPr>
            <a:spLocks/>
          </p:cNvSpPr>
          <p:nvPr/>
        </p:nvSpPr>
        <p:spPr bwMode="auto">
          <a:xfrm>
            <a:off x="4068763" y="1905000"/>
            <a:ext cx="188595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400">
                <a:solidFill>
                  <a:srgbClr val="DD3D32"/>
                </a:solidFill>
                <a:ea typeface="ＭＳ Ｐゴシック" charset="0"/>
                <a:cs typeface="ＭＳ Ｐゴシック" charset="0"/>
              </a:rPr>
              <a:t>dissimilar </a:t>
            </a:r>
          </a:p>
          <a:p>
            <a:r>
              <a:rPr lang="en-US" sz="3400">
                <a:solidFill>
                  <a:srgbClr val="DD3D32"/>
                </a:solidFill>
                <a:ea typeface="ＭＳ Ｐゴシック" charset="0"/>
                <a:cs typeface="ＭＳ Ｐゴシック" charset="0"/>
              </a:rPr>
              <a:t>classes</a:t>
            </a:r>
          </a:p>
        </p:txBody>
      </p:sp>
      <p:sp>
        <p:nvSpPr>
          <p:cNvPr id="119818" name="Rectangle 16"/>
          <p:cNvSpPr>
            <a:spLocks/>
          </p:cNvSpPr>
          <p:nvPr/>
        </p:nvSpPr>
        <p:spPr bwMode="auto">
          <a:xfrm>
            <a:off x="7472363" y="1905000"/>
            <a:ext cx="137795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400">
                <a:solidFill>
                  <a:srgbClr val="A34189"/>
                </a:solidFill>
                <a:ea typeface="ＭＳ Ｐゴシック" charset="0"/>
                <a:cs typeface="ＭＳ Ｐゴシック" charset="0"/>
              </a:rPr>
              <a:t>similar </a:t>
            </a:r>
          </a:p>
          <a:p>
            <a:r>
              <a:rPr lang="en-US" sz="3400">
                <a:solidFill>
                  <a:srgbClr val="A34189"/>
                </a:solidFill>
                <a:ea typeface="ＭＳ Ｐゴシック" charset="0"/>
                <a:cs typeface="ＭＳ Ｐゴシック" charset="0"/>
              </a:rPr>
              <a:t>classes</a:t>
            </a:r>
          </a:p>
        </p:txBody>
      </p:sp>
      <p:sp>
        <p:nvSpPr>
          <p:cNvPr id="119819" name="Rectangle 17"/>
          <p:cNvSpPr>
            <a:spLocks/>
          </p:cNvSpPr>
          <p:nvPr/>
        </p:nvSpPr>
        <p:spPr bwMode="auto">
          <a:xfrm>
            <a:off x="9891713" y="2400300"/>
            <a:ext cx="2125662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400">
                <a:solidFill>
                  <a:srgbClr val="1F38B9"/>
                </a:solidFill>
                <a:ea typeface="ＭＳ Ｐゴシック" charset="0"/>
                <a:cs typeface="ＭＳ Ｐゴシック" charset="0"/>
              </a:rPr>
              <a:t>localization</a:t>
            </a:r>
          </a:p>
        </p:txBody>
      </p:sp>
      <p:sp>
        <p:nvSpPr>
          <p:cNvPr id="133138" name="Line 18"/>
          <p:cNvSpPr>
            <a:spLocks noChangeShapeType="1"/>
          </p:cNvSpPr>
          <p:nvPr/>
        </p:nvSpPr>
        <p:spPr bwMode="auto">
          <a:xfrm rot="10800000" flipH="1">
            <a:off x="2195513" y="3048000"/>
            <a:ext cx="0" cy="831850"/>
          </a:xfrm>
          <a:prstGeom prst="line">
            <a:avLst/>
          </a:prstGeom>
          <a:noFill/>
          <a:ln w="25400" cap="flat">
            <a:solidFill>
              <a:srgbClr val="FF80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50800" dist="12699" dir="162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33139" name="Line 19"/>
          <p:cNvSpPr>
            <a:spLocks noChangeShapeType="1"/>
          </p:cNvSpPr>
          <p:nvPr/>
        </p:nvSpPr>
        <p:spPr bwMode="auto">
          <a:xfrm rot="10800000">
            <a:off x="5181600" y="3046413"/>
            <a:ext cx="1854200" cy="1150937"/>
          </a:xfrm>
          <a:prstGeom prst="line">
            <a:avLst/>
          </a:prstGeom>
          <a:noFill/>
          <a:ln w="25400" cap="flat">
            <a:solidFill>
              <a:srgbClr val="FF80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50800" dist="12699" dir="162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33140" name="Line 20"/>
          <p:cNvSpPr>
            <a:spLocks noChangeShapeType="1"/>
          </p:cNvSpPr>
          <p:nvPr/>
        </p:nvSpPr>
        <p:spPr bwMode="auto">
          <a:xfrm rot="10800000" flipH="1">
            <a:off x="7388225" y="3086100"/>
            <a:ext cx="750888" cy="1270000"/>
          </a:xfrm>
          <a:prstGeom prst="line">
            <a:avLst/>
          </a:prstGeom>
          <a:noFill/>
          <a:ln w="25400" cap="flat">
            <a:solidFill>
              <a:srgbClr val="FF80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50800" dist="12699" dir="162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33141" name="Line 21"/>
          <p:cNvSpPr>
            <a:spLocks noChangeShapeType="1"/>
          </p:cNvSpPr>
          <p:nvPr/>
        </p:nvSpPr>
        <p:spPr bwMode="auto">
          <a:xfrm rot="10800000">
            <a:off x="10985500" y="3048000"/>
            <a:ext cx="168275" cy="2613025"/>
          </a:xfrm>
          <a:prstGeom prst="line">
            <a:avLst/>
          </a:prstGeom>
          <a:noFill/>
          <a:ln w="25400" cap="flat">
            <a:solidFill>
              <a:srgbClr val="FF8000"/>
            </a:solidFill>
            <a:prstDash val="solid"/>
            <a:miter lim="800000"/>
            <a:headEnd type="stealth" w="med" len="med"/>
            <a:tailEnd type="none" w="med" len="med"/>
          </a:ln>
          <a:effectLst>
            <a:outerShdw blurRad="50800" dist="12699" dir="16200000" algn="ctr" rotWithShape="0">
              <a:schemeClr val="bg2"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19824" name="Rectangle 22"/>
          <p:cNvSpPr>
            <a:spLocks/>
          </p:cNvSpPr>
          <p:nvPr/>
        </p:nvSpPr>
        <p:spPr bwMode="auto">
          <a:xfrm>
            <a:off x="1963738" y="8731250"/>
            <a:ext cx="9055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Analysis software:</a:t>
            </a:r>
            <a:r>
              <a:rPr lang="en-US" sz="2400">
                <a:solidFill>
                  <a:srgbClr val="FFFEFE"/>
                </a:solidFill>
                <a:ea typeface="ＭＳ Ｐゴシック" charset="0"/>
                <a:cs typeface="ＭＳ Ｐゴシック" charset="0"/>
              </a:rPr>
              <a:t> D. Hoiem, Y. Chodpathumwan, and Q. Dai. </a:t>
            </a:r>
          </a:p>
          <a:p>
            <a:r>
              <a:rPr lang="en-US" sz="2400">
                <a:solidFill>
                  <a:srgbClr val="FFFEFE"/>
                </a:solidFill>
                <a:ea typeface="ＭＳ Ｐゴシック" charset="0"/>
                <a:cs typeface="ＭＳ Ｐゴシック" charset="0"/>
              </a:rPr>
              <a:t>Diagnosing Error in Object Detectors. ECCV, 2012.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FF8000"/>
                </a:solidFill>
              </a:rPr>
              <a:t>R-CNN:</a:t>
            </a:r>
            <a:r>
              <a:rPr lang="en-US" smtClean="0"/>
              <a:t> Regions with CNN features</a:t>
            </a:r>
          </a:p>
        </p:txBody>
      </p:sp>
      <p:grpSp>
        <p:nvGrpSpPr>
          <p:cNvPr id="17410" name="Group 9"/>
          <p:cNvGrpSpPr>
            <a:grpSpLocks/>
          </p:cNvGrpSpPr>
          <p:nvPr/>
        </p:nvGrpSpPr>
        <p:grpSpPr bwMode="auto">
          <a:xfrm>
            <a:off x="317500" y="2070100"/>
            <a:ext cx="12369800" cy="7099300"/>
            <a:chOff x="0" y="0"/>
            <a:chExt cx="7792" cy="4472"/>
          </a:xfrm>
        </p:grpSpPr>
        <p:pic>
          <p:nvPicPr>
            <p:cNvPr id="17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792" cy="4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9" name="Rectangle 3"/>
            <p:cNvSpPr>
              <a:spLocks/>
            </p:cNvSpPr>
            <p:nvPr/>
          </p:nvSpPr>
          <p:spPr bwMode="auto">
            <a:xfrm>
              <a:off x="349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10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7420" name="Rectangle 4"/>
            <p:cNvSpPr>
              <a:spLocks/>
            </p:cNvSpPr>
            <p:nvPr/>
          </p:nvSpPr>
          <p:spPr bwMode="auto">
            <a:xfrm>
              <a:off x="5056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12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7421" name="Rectangle 5"/>
            <p:cNvSpPr>
              <a:spLocks/>
            </p:cNvSpPr>
            <p:nvPr/>
          </p:nvSpPr>
          <p:spPr bwMode="auto">
            <a:xfrm>
              <a:off x="1153" y="3744"/>
              <a:ext cx="6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07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7422" name="Rectangle 6"/>
            <p:cNvSpPr>
              <a:spLocks/>
            </p:cNvSpPr>
            <p:nvPr/>
          </p:nvSpPr>
          <p:spPr bwMode="auto">
            <a:xfrm>
              <a:off x="271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09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7423" name="Rectangle 7"/>
            <p:cNvSpPr>
              <a:spLocks/>
            </p:cNvSpPr>
            <p:nvPr/>
          </p:nvSpPr>
          <p:spPr bwMode="auto">
            <a:xfrm>
              <a:off x="1944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08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  <p:sp>
          <p:nvSpPr>
            <p:cNvPr id="17424" name="Rectangle 8"/>
            <p:cNvSpPr>
              <a:spLocks/>
            </p:cNvSpPr>
            <p:nvPr/>
          </p:nvSpPr>
          <p:spPr bwMode="auto">
            <a:xfrm>
              <a:off x="4272" y="3744"/>
              <a:ext cx="644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>
                  <a:solidFill>
                    <a:srgbClr val="000000"/>
                  </a:solidFill>
                  <a:latin typeface="Source Sans Pro" charset="0"/>
                  <a:ea typeface="ＭＳ Ｐゴシック" charset="0"/>
                  <a:cs typeface="ＭＳ Ｐゴシック" charset="0"/>
                  <a:sym typeface="Source Sans Pro" charset="0"/>
                </a:rPr>
                <a:t>VOC</a:t>
              </a:r>
              <a:r>
                <a:rPr lang="ja-JP" altLang="en-US" sz="24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  <a:sym typeface="Source Sans Pro" charset="0"/>
                </a:rPr>
                <a:t>’</a:t>
              </a:r>
              <a:r>
                <a:rPr lang="en-US" altLang="ja-JP" sz="2400">
                  <a:solidFill>
                    <a:srgbClr val="000000"/>
                  </a:solidFill>
                  <a:latin typeface="Source Sans Pro" charset="0"/>
                  <a:cs typeface="Source Sans Pro" charset="0"/>
                  <a:sym typeface="Source Sans Pro" charset="0"/>
                </a:rPr>
                <a:t>11</a:t>
              </a:r>
              <a:endParaRPr lang="en-US" sz="2400">
                <a:solidFill>
                  <a:srgbClr val="000000"/>
                </a:solidFill>
                <a:latin typeface="Source Sans Pro" charset="0"/>
                <a:cs typeface="Source Sans Pro" charset="0"/>
                <a:sym typeface="Source Sans Pro" charset="0"/>
              </a:endParaRPr>
            </a:p>
          </p:txBody>
        </p:sp>
      </p:grpSp>
      <p:sp>
        <p:nvSpPr>
          <p:cNvPr id="17411" name="Rectangle 10"/>
          <p:cNvSpPr>
            <a:spLocks/>
          </p:cNvSpPr>
          <p:nvPr/>
        </p:nvSpPr>
        <p:spPr bwMode="auto">
          <a:xfrm>
            <a:off x="2184400" y="2355850"/>
            <a:ext cx="9763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R-CNN</a:t>
            </a:r>
          </a:p>
        </p:txBody>
      </p:sp>
      <p:sp>
        <p:nvSpPr>
          <p:cNvPr id="17412" name="Rectangle 11"/>
          <p:cNvSpPr>
            <a:spLocks/>
          </p:cNvSpPr>
          <p:nvPr/>
        </p:nvSpPr>
        <p:spPr bwMode="auto">
          <a:xfrm>
            <a:off x="2192338" y="2679700"/>
            <a:ext cx="9509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58.5%</a:t>
            </a:r>
          </a:p>
        </p:txBody>
      </p:sp>
      <p:sp>
        <p:nvSpPr>
          <p:cNvPr id="17413" name="Rectangle 12"/>
          <p:cNvSpPr>
            <a:spLocks/>
          </p:cNvSpPr>
          <p:nvPr/>
        </p:nvSpPr>
        <p:spPr bwMode="auto">
          <a:xfrm>
            <a:off x="5875338" y="2679700"/>
            <a:ext cx="9763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R-CNN</a:t>
            </a:r>
          </a:p>
        </p:txBody>
      </p:sp>
      <p:sp>
        <p:nvSpPr>
          <p:cNvPr id="17414" name="Rectangle 13"/>
          <p:cNvSpPr>
            <a:spLocks/>
          </p:cNvSpPr>
          <p:nvPr/>
        </p:nvSpPr>
        <p:spPr bwMode="auto">
          <a:xfrm>
            <a:off x="5891213" y="3022600"/>
            <a:ext cx="949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53.7%</a:t>
            </a:r>
          </a:p>
        </p:txBody>
      </p:sp>
      <p:sp>
        <p:nvSpPr>
          <p:cNvPr id="17415" name="Rectangle 14"/>
          <p:cNvSpPr>
            <a:spLocks/>
          </p:cNvSpPr>
          <p:nvPr/>
        </p:nvSpPr>
        <p:spPr bwMode="auto">
          <a:xfrm>
            <a:off x="8262938" y="2717800"/>
            <a:ext cx="976312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R-CNN</a:t>
            </a:r>
          </a:p>
        </p:txBody>
      </p:sp>
      <p:sp>
        <p:nvSpPr>
          <p:cNvPr id="17416" name="Rectangle 15"/>
          <p:cNvSpPr>
            <a:spLocks/>
          </p:cNvSpPr>
          <p:nvPr/>
        </p:nvSpPr>
        <p:spPr bwMode="auto">
          <a:xfrm>
            <a:off x="8278813" y="3073400"/>
            <a:ext cx="9493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400">
                <a:solidFill>
                  <a:srgbClr val="000000"/>
                </a:solidFill>
                <a:latin typeface="Source Sans Pro Bold" charset="0"/>
                <a:ea typeface="ＭＳ Ｐゴシック" charset="0"/>
                <a:cs typeface="ＭＳ Ｐゴシック" charset="0"/>
                <a:sym typeface="Source Sans Pro Bold" charset="0"/>
              </a:rPr>
              <a:t>53.3%</a:t>
            </a:r>
          </a:p>
        </p:txBody>
      </p:sp>
      <p:sp>
        <p:nvSpPr>
          <p:cNvPr id="17417" name="Rectangle 16"/>
          <p:cNvSpPr>
            <a:spLocks/>
          </p:cNvSpPr>
          <p:nvPr/>
        </p:nvSpPr>
        <p:spPr bwMode="auto">
          <a:xfrm>
            <a:off x="1714500" y="8604250"/>
            <a:ext cx="8026400" cy="4699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400" b="1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  <a:sym typeface="Helvetica" charset="0"/>
              </a:rPr>
              <a:t>PASCAL VOC challenge dataset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Feature learning with CNNs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35100"/>
            <a:ext cx="29845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/>
          </p:cNvSpPr>
          <p:nvPr/>
        </p:nvSpPr>
        <p:spPr bwMode="auto">
          <a:xfrm>
            <a:off x="5207000" y="1670050"/>
            <a:ext cx="371951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Fukushima 1980 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Neocognitron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Feature learning with CNNs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435100"/>
            <a:ext cx="29845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3"/>
          <p:cNvSpPr>
            <a:spLocks/>
          </p:cNvSpPr>
          <p:nvPr/>
        </p:nvSpPr>
        <p:spPr bwMode="auto">
          <a:xfrm>
            <a:off x="5207000" y="1670050"/>
            <a:ext cx="3719513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Fukushima 1980 </a:t>
            </a:r>
          </a:p>
          <a:p>
            <a:pPr algn="l"/>
            <a:r>
              <a:rPr lang="en-US" sz="3800">
                <a:solidFill>
                  <a:srgbClr val="FF8000"/>
                </a:solidFill>
                <a:ea typeface="ＭＳ Ｐゴシック" charset="0"/>
                <a:cs typeface="ＭＳ Ｐゴシック" charset="0"/>
              </a:rPr>
              <a:t>Neocognitron</a:t>
            </a:r>
          </a:p>
        </p:txBody>
      </p:sp>
      <p:grpSp>
        <p:nvGrpSpPr>
          <p:cNvPr id="21508" name="Group 6"/>
          <p:cNvGrpSpPr>
            <a:grpSpLocks/>
          </p:cNvGrpSpPr>
          <p:nvPr/>
        </p:nvGrpSpPr>
        <p:grpSpPr bwMode="auto">
          <a:xfrm rot="5400000">
            <a:off x="1883569" y="2691607"/>
            <a:ext cx="1423987" cy="3124200"/>
            <a:chOff x="0" y="0"/>
            <a:chExt cx="896" cy="1968"/>
          </a:xfrm>
        </p:grpSpPr>
        <p:sp>
          <p:nvSpPr>
            <p:cNvPr id="21510" name="Rectangle 4"/>
            <p:cNvSpPr>
              <a:spLocks/>
            </p:cNvSpPr>
            <p:nvPr/>
          </p:nvSpPr>
          <p:spPr bwMode="auto">
            <a:xfrm>
              <a:off x="16" y="28"/>
              <a:ext cx="846" cy="19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2151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96" cy="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09" name="Rectangle 7"/>
          <p:cNvSpPr>
            <a:spLocks/>
          </p:cNvSpPr>
          <p:nvPr/>
        </p:nvSpPr>
        <p:spPr bwMode="auto">
          <a:xfrm>
            <a:off x="5207000" y="3562350"/>
            <a:ext cx="77978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>
                <a:solidFill>
                  <a:schemeClr val="tx1"/>
                </a:solidFill>
                <a:ea typeface="ＭＳ Ｐゴシック" charset="0"/>
                <a:cs typeface="ＭＳ Ｐゴシック" charset="0"/>
              </a:rPr>
              <a:t>Rumelhart, Hinton, Williams 1986</a:t>
            </a:r>
          </a:p>
          <a:p>
            <a:pPr algn="l"/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T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 versus 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C</a:t>
            </a:r>
            <a:r>
              <a:rPr lang="ja-JP" altLang="en-US" sz="3800">
                <a:solidFill>
                  <a:srgbClr val="FF8000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3800">
                <a:solidFill>
                  <a:srgbClr val="FF8000"/>
                </a:solidFill>
                <a:cs typeface="Source Sans Pro Light" charset="0"/>
              </a:rPr>
              <a:t> problem</a:t>
            </a:r>
            <a:endParaRPr lang="en-US" sz="3800">
              <a:solidFill>
                <a:srgbClr val="FF8000"/>
              </a:solidFill>
              <a:cs typeface="Source Sans Pro Light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Source Sans Pro"/>
        <a:ea typeface="ヒラギノ角ゴ ProN W3"/>
        <a:cs typeface="ヒラギノ角ゴ ProN W3"/>
      </a:majorFont>
      <a:minorFont>
        <a:latin typeface="Source Sans Pro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Source Sans Pro Light" charset="0"/>
            <a:ea typeface="ヒラギノ角ゴ ProN W3" charset="0"/>
            <a:cs typeface="ヒラギノ角ゴ ProN W3" charset="0"/>
            <a:sym typeface="Source Sans Pro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Source Sans Pro Light" charset="0"/>
            <a:ea typeface="ヒラギノ角ゴ ProN W3" charset="0"/>
            <a:cs typeface="ヒラギノ角ゴ ProN W3" charset="0"/>
            <a:sym typeface="Source Sans Pro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Source Sans Pro"/>
        <a:ea typeface="ヒラギノ角ゴ ProN W3"/>
        <a:cs typeface="ヒラギノ角ゴ ProN W3"/>
      </a:majorFont>
      <a:minorFont>
        <a:latin typeface="Source Sans Pro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Source Sans Pro Light" charset="0"/>
            <a:ea typeface="ヒラギノ角ゴ ProN W3" charset="0"/>
            <a:cs typeface="ヒラギノ角ゴ ProN W3" charset="0"/>
            <a:sym typeface="Source Sans Pro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Source Sans Pro Light" charset="0"/>
            <a:ea typeface="ヒラギノ角ゴ ProN W3" charset="0"/>
            <a:cs typeface="ヒラギノ角ゴ ProN W3" charset="0"/>
            <a:sym typeface="Source Sans Pro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&amp; Bullets - 2 Column">
  <a:themeElements>
    <a:clrScheme name="">
      <a:dk1>
        <a:srgbClr val="000000"/>
      </a:dk1>
      <a:lt1>
        <a:srgbClr val="FEFEFE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9D9D9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Source Sans Pro"/>
        <a:ea typeface="ヒラギノ角ゴ ProN W3"/>
        <a:cs typeface="ヒラギノ角ゴ ProN W3"/>
      </a:majorFont>
      <a:minorFont>
        <a:latin typeface="LM Sans 10 Regular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Source Sans Pro Light" charset="0"/>
            <a:ea typeface="ヒラギノ角ゴ ProN W3" charset="0"/>
            <a:cs typeface="ヒラギノ角ゴ ProN W3" charset="0"/>
            <a:sym typeface="Source Sans Pro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Source Sans Pro Light" charset="0"/>
            <a:ea typeface="ヒラギノ角ゴ ProN W3" charset="0"/>
            <a:cs typeface="ヒラギノ角ゴ ProN W3" charset="0"/>
            <a:sym typeface="Source Sans Pro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Master #3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Source Sans Pro"/>
        <a:ea typeface="ヒラギノ角ゴ ProN W3"/>
        <a:cs typeface="ヒラギノ角ゴ ProN W3"/>
      </a:majorFont>
      <a:minorFont>
        <a:latin typeface="Source Sans Pro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Source Sans Pro Light" charset="0"/>
            <a:ea typeface="ヒラギノ角ゴ ProN W3" charset="0"/>
            <a:cs typeface="ヒラギノ角ゴ ProN W3" charset="0"/>
            <a:sym typeface="Source Sans Pro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/>
        <a:extLst>
          <a:ext uri="{91240B29-F687-4f45-9708-019B960494DF}">
            <a14:hiddenLine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Source Sans Pro Light" charset="0"/>
            <a:ea typeface="ヒラギノ角ゴ ProN W3" charset="0"/>
            <a:cs typeface="ヒラギノ角ゴ ProN W3" charset="0"/>
            <a:sym typeface="Source Sans Pro Light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Pages>0</Pages>
  <Words>3910</Words>
  <Characters>0</Characters>
  <Application>Microsoft Macintosh PowerPoint</Application>
  <PresentationFormat>Custom</PresentationFormat>
  <Lines>0</Lines>
  <Paragraphs>630</Paragraphs>
  <Slides>64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Source Sans Pro Light</vt:lpstr>
      <vt:lpstr>ヒラギノ角ゴ ProN W3</vt:lpstr>
      <vt:lpstr>Arial</vt:lpstr>
      <vt:lpstr>Source Sans Pro</vt:lpstr>
      <vt:lpstr>ＭＳ Ｐゴシック</vt:lpstr>
      <vt:lpstr>LM Sans 10 Regular</vt:lpstr>
      <vt:lpstr>Helvetica</vt:lpstr>
      <vt:lpstr>Source Sans Pro Bold</vt:lpstr>
      <vt:lpstr>Source Sans Pro Light Italic</vt:lpstr>
      <vt:lpstr>Helvetica Light</vt:lpstr>
      <vt:lpstr>Lucida Grande</vt:lpstr>
      <vt:lpstr>Title &amp; Subtitle</vt:lpstr>
      <vt:lpstr>Title &amp; Bullets</vt:lpstr>
      <vt:lpstr>Title &amp; Bullets - 2 Column</vt:lpstr>
      <vt:lpstr>Master #3</vt:lpstr>
      <vt:lpstr>Rich Feature Hierarchies for Accurate Object Detection and Semantic Segmentation</vt:lpstr>
      <vt:lpstr>Rich Feature Hierarchies for Accurate Object Detection and Semantic Segmentation</vt:lpstr>
      <vt:lpstr>PASCAL VOC detection history</vt:lpstr>
      <vt:lpstr>A rapid rise in performance</vt:lpstr>
      <vt:lpstr>Complexity and the plateau</vt:lpstr>
      <vt:lpstr>SIFT, HOG, LBP, ...</vt:lpstr>
      <vt:lpstr>R-CNN: Regions with CNN features</vt:lpstr>
      <vt:lpstr>Feature learning with CNNs</vt:lpstr>
      <vt:lpstr>Feature learning with CNNs</vt:lpstr>
      <vt:lpstr>Feature learning with CNNs</vt:lpstr>
      <vt:lpstr>Feature learning with CNNs</vt:lpstr>
      <vt:lpstr>CNNs for object detection</vt:lpstr>
      <vt:lpstr>PowerPoint Presentation</vt:lpstr>
      <vt:lpstr>R-CNN: Regions with CNN features</vt:lpstr>
      <vt:lpstr>R-CNN at test time: Step 1</vt:lpstr>
      <vt:lpstr>R-CNN at test time: Step 2</vt:lpstr>
      <vt:lpstr>R-CNN at test time: Step 2</vt:lpstr>
      <vt:lpstr>R-CNN at test time: Step 2</vt:lpstr>
      <vt:lpstr>R-CNN at test time: Step 2</vt:lpstr>
      <vt:lpstr>R-CNN at test time: Step 2</vt:lpstr>
      <vt:lpstr>R-CNN at test time: Step 3</vt:lpstr>
      <vt:lpstr>Step 4: Object proposal refinement</vt:lpstr>
      <vt:lpstr>Bounding-box regression</vt:lpstr>
      <vt:lpstr>PowerPoint Presentation</vt:lpstr>
      <vt:lpstr>PowerPoint Presentation</vt:lpstr>
      <vt:lpstr>Top bicycle FPs (AP = 72.8%)</vt:lpstr>
      <vt:lpstr>False positive #15</vt:lpstr>
      <vt:lpstr>False positive #15</vt:lpstr>
      <vt:lpstr>False positive #15</vt:lpstr>
      <vt:lpstr>False positive type distribution</vt:lpstr>
      <vt:lpstr>Training R-CNN</vt:lpstr>
      <vt:lpstr>ImageNet LSVR Challenge</vt:lpstr>
      <vt:lpstr>ILSVRC 2012 winner</vt:lpstr>
      <vt:lpstr>Impressive ImageNet results!</vt:lpstr>
      <vt:lpstr>R-CNN training: Step 1</vt:lpstr>
      <vt:lpstr>R-CNN training: Step 2</vt:lpstr>
      <vt:lpstr>R-CNN training: Step 2</vt:lpstr>
      <vt:lpstr>R-CNN training: Step 3</vt:lpstr>
      <vt:lpstr>Compare with fine-tuned R-CNN</vt:lpstr>
      <vt:lpstr>What did the network learn?</vt:lpstr>
      <vt:lpstr>What did the network learn?</vt:lpstr>
      <vt:lpstr>What did the network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away</vt:lpstr>
      <vt:lpstr>Semantic segmentation</vt:lpstr>
      <vt:lpstr>Semantic segmentation</vt:lpstr>
      <vt:lpstr>Get the code and models!</vt:lpstr>
      <vt:lpstr>Supplementary slides follow</vt:lpstr>
      <vt:lpstr>Pre-trained CNN + SVMs (no FT)</vt:lpstr>
      <vt:lpstr>False positive analysis</vt:lpstr>
      <vt:lpstr>False positive analysis</vt:lpstr>
      <vt:lpstr>False positive analysis</vt:lpstr>
      <vt:lpstr>What did the network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with DPM</vt:lpstr>
      <vt:lpstr>Localization errors dominate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 Feature Hierarchies for Accurate Object Detection and Semantic Segmentation</dc:title>
  <dc:subject/>
  <dc:creator/>
  <cp:keywords/>
  <dc:description/>
  <cp:lastModifiedBy>Jitendra Malik</cp:lastModifiedBy>
  <cp:revision>2</cp:revision>
  <dcterms:modified xsi:type="dcterms:W3CDTF">2015-03-16T06:27:17Z</dcterms:modified>
</cp:coreProperties>
</file>